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0" r:id="rId2"/>
  </p:sldMasterIdLst>
  <p:notesMasterIdLst>
    <p:notesMasterId r:id="rId24"/>
  </p:notesMasterIdLst>
  <p:sldIdLst>
    <p:sldId id="256" r:id="rId3"/>
    <p:sldId id="259" r:id="rId4"/>
    <p:sldId id="258" r:id="rId5"/>
    <p:sldId id="257" r:id="rId6"/>
    <p:sldId id="260" r:id="rId7"/>
    <p:sldId id="262" r:id="rId8"/>
    <p:sldId id="11783" r:id="rId9"/>
    <p:sldId id="315" r:id="rId10"/>
    <p:sldId id="565" r:id="rId11"/>
    <p:sldId id="11785" r:id="rId12"/>
    <p:sldId id="11786" r:id="rId13"/>
    <p:sldId id="11787" r:id="rId14"/>
    <p:sldId id="11788" r:id="rId15"/>
    <p:sldId id="11790" r:id="rId16"/>
    <p:sldId id="11791" r:id="rId17"/>
    <p:sldId id="11792" r:id="rId18"/>
    <p:sldId id="263" r:id="rId19"/>
    <p:sldId id="351" r:id="rId20"/>
    <p:sldId id="264" r:id="rId21"/>
    <p:sldId id="349" r:id="rId22"/>
    <p:sldId id="26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C6A"/>
    <a:srgbClr val="254F7F"/>
    <a:srgbClr val="2B859C"/>
    <a:srgbClr val="ADC6FA"/>
    <a:srgbClr val="FFF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0" y="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153CF68A-01F4-40D0-965D-22832EF806B4}" type="datetimeFigureOut">
              <a:rPr lang="zh-CN" altLang="en-US" smtClean="0"/>
              <a:t>2024/4/17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BC567F88-AA3D-4AC1-B858-F8AD84965369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5218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8号-创中黑" panose="00000500000000000000" pitchFamily="2" charset="-122"/>
        <a:ea typeface="字魂58号-创中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95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7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196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69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9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5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7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06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4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79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50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3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5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0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8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2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29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9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4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8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5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5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6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4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82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24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6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9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0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4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6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80776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44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602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668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73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E705B-EE69-45B5-A6ED-32F46E8E9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64AB4783-B9B7-4E55-8B9A-C10D9BCCB595}" type="datetimeFigureOut">
              <a:rPr lang="zh-CN" altLang="en-US" smtClean="0"/>
              <a:t>2024/4/17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defRPr>
            </a:lvl1pPr>
          </a:lstStyle>
          <a:p>
            <a:fld id="{7B0E705B-EE69-45B5-A6ED-32F46E8E9A2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58780" y="56839"/>
            <a:ext cx="3210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spc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658779" y="475955"/>
            <a:ext cx="3942249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>
              <a:lnSpc>
                <a:spcPct val="15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" name="空心弧 8"/>
          <p:cNvSpPr/>
          <p:nvPr userDrawn="1"/>
        </p:nvSpPr>
        <p:spPr>
          <a:xfrm rot="5400000">
            <a:off x="-262758" y="-256663"/>
            <a:ext cx="894520" cy="894520"/>
          </a:xfrm>
          <a:prstGeom prst="blockArc">
            <a:avLst>
              <a:gd name="adj1" fmla="val 10800000"/>
              <a:gd name="adj2" fmla="val 4600532"/>
              <a:gd name="adj3" fmla="val 28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654" r:id="rId64"/>
    <p:sldLayoutId id="2147483655" r:id="rId65"/>
    <p:sldLayoutId id="2147483656" r:id="rId66"/>
    <p:sldLayoutId id="2147483657" r:id="rId67"/>
    <p:sldLayoutId id="2147483658" r:id="rId68"/>
    <p:sldLayoutId id="2147483659" r:id="rId69"/>
    <p:sldLayoutId id="2147483660" r:id="rId70"/>
  </p:sldLayoutIdLst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8号-创中黑" panose="00000500000000000000" pitchFamily="2" charset="-122"/>
          <a:ea typeface="字魂58号-创中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18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6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 descr="图片包含 游戏机, 光盘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t="13618" r="31167" b="13370"/>
          <a:stretch>
            <a:fillRect/>
          </a:stretch>
        </p:blipFill>
        <p:spPr>
          <a:xfrm>
            <a:off x="6682679" y="0"/>
            <a:ext cx="5519260" cy="6858000"/>
          </a:xfrm>
          <a:prstGeom prst="rect">
            <a:avLst/>
          </a:prstGeom>
        </p:spPr>
      </p:pic>
      <p:sp>
        <p:nvSpPr>
          <p:cNvPr id="8" name="AutoShape 108"/>
          <p:cNvSpPr/>
          <p:nvPr/>
        </p:nvSpPr>
        <p:spPr bwMode="auto">
          <a:xfrm rot="5400000">
            <a:off x="268284" y="265870"/>
            <a:ext cx="274944" cy="268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711" y="0"/>
                </a:moveTo>
                <a:cubicBezTo>
                  <a:pt x="20953" y="0"/>
                  <a:pt x="21161" y="105"/>
                  <a:pt x="21338" y="317"/>
                </a:cubicBezTo>
                <a:cubicBezTo>
                  <a:pt x="21514" y="525"/>
                  <a:pt x="21599" y="778"/>
                  <a:pt x="21599" y="1066"/>
                </a:cubicBezTo>
                <a:lnTo>
                  <a:pt x="21599" y="4118"/>
                </a:lnTo>
                <a:cubicBezTo>
                  <a:pt x="21599" y="4409"/>
                  <a:pt x="21514" y="4661"/>
                  <a:pt x="21338" y="4870"/>
                </a:cubicBezTo>
                <a:cubicBezTo>
                  <a:pt x="21161" y="5084"/>
                  <a:pt x="20953" y="5190"/>
                  <a:pt x="20711" y="5190"/>
                </a:cubicBezTo>
                <a:lnTo>
                  <a:pt x="913" y="5190"/>
                </a:lnTo>
                <a:cubicBezTo>
                  <a:pt x="656" y="5190"/>
                  <a:pt x="440" y="5084"/>
                  <a:pt x="261" y="4870"/>
                </a:cubicBezTo>
                <a:cubicBezTo>
                  <a:pt x="85" y="4661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5" y="525"/>
                  <a:pt x="261" y="317"/>
                </a:cubicBezTo>
                <a:cubicBezTo>
                  <a:pt x="438" y="105"/>
                  <a:pt x="653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3" y="8213"/>
                  <a:pt x="21161" y="8316"/>
                  <a:pt x="21338" y="8527"/>
                </a:cubicBezTo>
                <a:cubicBezTo>
                  <a:pt x="21514" y="8742"/>
                  <a:pt x="21599" y="8985"/>
                  <a:pt x="21599" y="9264"/>
                </a:cubicBezTo>
                <a:lnTo>
                  <a:pt x="21599" y="12331"/>
                </a:lnTo>
                <a:cubicBezTo>
                  <a:pt x="21599" y="12622"/>
                  <a:pt x="21514" y="12872"/>
                  <a:pt x="21338" y="13078"/>
                </a:cubicBezTo>
                <a:cubicBezTo>
                  <a:pt x="21161" y="13286"/>
                  <a:pt x="20953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0" y="13283"/>
                  <a:pt x="261" y="13069"/>
                </a:cubicBezTo>
                <a:cubicBezTo>
                  <a:pt x="85" y="12860"/>
                  <a:pt x="0" y="12613"/>
                  <a:pt x="0" y="12331"/>
                </a:cubicBezTo>
                <a:lnTo>
                  <a:pt x="0" y="9265"/>
                </a:lnTo>
                <a:cubicBezTo>
                  <a:pt x="0" y="8977"/>
                  <a:pt x="85" y="8730"/>
                  <a:pt x="261" y="8521"/>
                </a:cubicBezTo>
                <a:cubicBezTo>
                  <a:pt x="438" y="8316"/>
                  <a:pt x="653" y="8213"/>
                  <a:pt x="913" y="8213"/>
                </a:cubicBezTo>
                <a:lnTo>
                  <a:pt x="20711" y="8213"/>
                </a:lnTo>
                <a:close/>
                <a:moveTo>
                  <a:pt x="20711" y="16412"/>
                </a:moveTo>
                <a:cubicBezTo>
                  <a:pt x="20953" y="16412"/>
                  <a:pt x="21161" y="16514"/>
                  <a:pt x="21338" y="16726"/>
                </a:cubicBezTo>
                <a:cubicBezTo>
                  <a:pt x="21514" y="16940"/>
                  <a:pt x="21599" y="17190"/>
                  <a:pt x="21599" y="17478"/>
                </a:cubicBezTo>
                <a:lnTo>
                  <a:pt x="21599" y="20504"/>
                </a:lnTo>
                <a:cubicBezTo>
                  <a:pt x="21599" y="20812"/>
                  <a:pt x="21514" y="21071"/>
                  <a:pt x="21338" y="21282"/>
                </a:cubicBezTo>
                <a:cubicBezTo>
                  <a:pt x="21161" y="21494"/>
                  <a:pt x="20953" y="21599"/>
                  <a:pt x="20711" y="21599"/>
                </a:cubicBezTo>
                <a:lnTo>
                  <a:pt x="913" y="21599"/>
                </a:lnTo>
                <a:cubicBezTo>
                  <a:pt x="656" y="21599"/>
                  <a:pt x="440" y="21494"/>
                  <a:pt x="261" y="21282"/>
                </a:cubicBezTo>
                <a:cubicBezTo>
                  <a:pt x="85" y="21071"/>
                  <a:pt x="0" y="20812"/>
                  <a:pt x="0" y="20504"/>
                </a:cubicBezTo>
                <a:lnTo>
                  <a:pt x="0" y="17478"/>
                </a:lnTo>
                <a:cubicBezTo>
                  <a:pt x="0" y="17190"/>
                  <a:pt x="85" y="16940"/>
                  <a:pt x="261" y="16726"/>
                </a:cubicBezTo>
                <a:cubicBezTo>
                  <a:pt x="438" y="16514"/>
                  <a:pt x="653" y="16412"/>
                  <a:pt x="913" y="16412"/>
                </a:cubicBezTo>
                <a:lnTo>
                  <a:pt x="20711" y="164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450">
              <a:defRPr/>
            </a:pPr>
            <a:endParaRPr lang="es-ES" sz="105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 flipV="1"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WORK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99431" y="2565584"/>
            <a:ext cx="7237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b="1" dirty="0">
                <a:solidFill>
                  <a:schemeClr val="bg1"/>
                </a:solidFill>
                <a:cs typeface="+mn-ea"/>
                <a:sym typeface="+mn-lt"/>
              </a:rPr>
              <a:t>中期报告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652073" y="3644911"/>
            <a:ext cx="1190392" cy="45720"/>
            <a:chOff x="1652073" y="3644911"/>
            <a:chExt cx="1190392" cy="45720"/>
          </a:xfrm>
        </p:grpSpPr>
        <p:sp>
          <p:nvSpPr>
            <p:cNvPr id="16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595448" y="4116532"/>
            <a:ext cx="3715582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 eaLnBrk="0"/>
            <a:r>
              <a:rPr lang="en-US" altLang="ko-KR" dirty="0">
                <a:solidFill>
                  <a:schemeClr val="bg1"/>
                </a:solidFill>
                <a:cs typeface="+mn-ea"/>
                <a:sym typeface="+mn-lt"/>
              </a:rPr>
              <a:t>日   期：20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17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503F1E-468D-B688-7CB0-C8D7D5CA61C4}"/>
              </a:ext>
            </a:extLst>
          </p:cNvPr>
          <p:cNvSpPr txBox="1"/>
          <p:nvPr/>
        </p:nvSpPr>
        <p:spPr>
          <a:xfrm>
            <a:off x="1499430" y="1556561"/>
            <a:ext cx="72377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b="1" dirty="0">
                <a:solidFill>
                  <a:schemeClr val="bg1"/>
                </a:solidFill>
                <a:cs typeface="+mn-ea"/>
                <a:sym typeface="+mn-lt"/>
              </a:rPr>
              <a:t>爱豆商城</a:t>
            </a:r>
            <a:r>
              <a:rPr lang="en-US" altLang="zh-CN" sz="5500" b="1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endParaRPr lang="zh-CN" altLang="en-US" sz="5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4">
            <a:extLst>
              <a:ext uri="{FF2B5EF4-FFF2-40B4-BE49-F238E27FC236}">
                <a16:creationId xmlns:a16="http://schemas.microsoft.com/office/drawing/2014/main" id="{2646F892-879B-1586-505F-1DD69C0DA81A}"/>
              </a:ext>
            </a:extLst>
          </p:cNvPr>
          <p:cNvSpPr/>
          <p:nvPr/>
        </p:nvSpPr>
        <p:spPr bwMode="auto">
          <a:xfrm>
            <a:off x="5686362" y="2456353"/>
            <a:ext cx="1676068" cy="90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endParaRPr lang="en-US" sz="37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0623EEEC-9BE4-0830-9AF9-9C9FBCB33100}"/>
              </a:ext>
            </a:extLst>
          </p:cNvPr>
          <p:cNvSpPr/>
          <p:nvPr/>
        </p:nvSpPr>
        <p:spPr bwMode="auto">
          <a:xfrm>
            <a:off x="7884571" y="1835879"/>
            <a:ext cx="3655981" cy="3360733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bg1">
                <a:lumMod val="95000"/>
              </a:schemeClr>
            </a:solidFill>
          </a:ln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8313FD7D-1753-0A01-2224-1A8928FA7C2D}"/>
              </a:ext>
            </a:extLst>
          </p:cNvPr>
          <p:cNvSpPr/>
          <p:nvPr/>
        </p:nvSpPr>
        <p:spPr bwMode="auto">
          <a:xfrm>
            <a:off x="9055738" y="2616917"/>
            <a:ext cx="1877261" cy="91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endParaRPr lang="en-US" sz="37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Oval 37">
            <a:extLst>
              <a:ext uri="{FF2B5EF4-FFF2-40B4-BE49-F238E27FC236}">
                <a16:creationId xmlns:a16="http://schemas.microsoft.com/office/drawing/2014/main" id="{DCA48913-3CFB-42A3-A3B9-CD2676426C49}"/>
              </a:ext>
            </a:extLst>
          </p:cNvPr>
          <p:cNvSpPr/>
          <p:nvPr/>
        </p:nvSpPr>
        <p:spPr bwMode="auto">
          <a:xfrm>
            <a:off x="8272229" y="1490774"/>
            <a:ext cx="783510" cy="739890"/>
          </a:xfrm>
          <a:prstGeom prst="ellipse">
            <a:avLst/>
          </a:prstGeom>
          <a:solidFill>
            <a:schemeClr val="accent3"/>
          </a:solidFill>
          <a:ln w="3175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Rectangle 38">
            <a:extLst>
              <a:ext uri="{FF2B5EF4-FFF2-40B4-BE49-F238E27FC236}">
                <a16:creationId xmlns:a16="http://schemas.microsoft.com/office/drawing/2014/main" id="{A2B462E8-07D1-66B6-43C6-174F2AF94162}"/>
              </a:ext>
            </a:extLst>
          </p:cNvPr>
          <p:cNvSpPr/>
          <p:nvPr/>
        </p:nvSpPr>
        <p:spPr bwMode="auto">
          <a:xfrm>
            <a:off x="8378106" y="1503063"/>
            <a:ext cx="554135" cy="73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AC4AA3-DF81-E012-557D-F2B24B0605F5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FEEB034-2E55-85C5-8569-3A3F8EA470E6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界面设计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sp>
        <p:nvSpPr>
          <p:cNvPr id="15" name="Line 42">
            <a:extLst>
              <a:ext uri="{FF2B5EF4-FFF2-40B4-BE49-F238E27FC236}">
                <a16:creationId xmlns:a16="http://schemas.microsoft.com/office/drawing/2014/main" id="{2CB531B1-C8C6-A415-2663-5495D2EC92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909" y="5962651"/>
            <a:ext cx="9093993" cy="0"/>
          </a:xfrm>
          <a:prstGeom prst="line">
            <a:avLst/>
          </a:prstGeom>
          <a:noFill/>
          <a:ln w="19050" cap="rnd">
            <a:solidFill>
              <a:srgbClr val="A0AAB4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FE839B-BB14-AD29-97A5-B6DDEDD14A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09" y="870313"/>
            <a:ext cx="2652909" cy="498493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A7464F0-4C8C-478E-0F6F-0B9935649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68" y="778179"/>
            <a:ext cx="2647574" cy="507706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782DDFA-BD63-EA53-C0FC-E20195006BD2}"/>
              </a:ext>
            </a:extLst>
          </p:cNvPr>
          <p:cNvSpPr txBox="1"/>
          <p:nvPr/>
        </p:nvSpPr>
        <p:spPr>
          <a:xfrm>
            <a:off x="8013705" y="2440577"/>
            <a:ext cx="3397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商品详情页：展示商品的详细信息。提供清晰的物流信息，包括配送方式、配送时间、运费等。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购物车页面：显示用户当前购物车中的所有商品，用户可以根据需要随时调整购物车中的商品，并进行结算操作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5468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4">
            <a:extLst>
              <a:ext uri="{FF2B5EF4-FFF2-40B4-BE49-F238E27FC236}">
                <a16:creationId xmlns:a16="http://schemas.microsoft.com/office/drawing/2014/main" id="{2646F892-879B-1586-505F-1DD69C0DA81A}"/>
              </a:ext>
            </a:extLst>
          </p:cNvPr>
          <p:cNvSpPr/>
          <p:nvPr/>
        </p:nvSpPr>
        <p:spPr bwMode="auto">
          <a:xfrm>
            <a:off x="9366680" y="2348514"/>
            <a:ext cx="2115453" cy="114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endParaRPr lang="en-US" sz="37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CEA6A798-7AE6-D9C4-F8C5-AA010B2BAC27}"/>
              </a:ext>
            </a:extLst>
          </p:cNvPr>
          <p:cNvSpPr/>
          <p:nvPr/>
        </p:nvSpPr>
        <p:spPr bwMode="auto">
          <a:xfrm>
            <a:off x="7703754" y="1999997"/>
            <a:ext cx="3084269" cy="3008182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bg1">
                <a:lumMod val="95000"/>
              </a:schemeClr>
            </a:solidFill>
          </a:ln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8" name="Oval 40">
            <a:extLst>
              <a:ext uri="{FF2B5EF4-FFF2-40B4-BE49-F238E27FC236}">
                <a16:creationId xmlns:a16="http://schemas.microsoft.com/office/drawing/2014/main" id="{21C477DD-20BF-BD71-3EDA-F297D6605A93}"/>
              </a:ext>
            </a:extLst>
          </p:cNvPr>
          <p:cNvSpPr/>
          <p:nvPr/>
        </p:nvSpPr>
        <p:spPr bwMode="auto">
          <a:xfrm>
            <a:off x="8111660" y="1655441"/>
            <a:ext cx="633451" cy="636287"/>
          </a:xfrm>
          <a:prstGeom prst="ellipse">
            <a:avLst/>
          </a:prstGeom>
          <a:solidFill>
            <a:schemeClr val="accent4"/>
          </a:solidFill>
          <a:ln w="3175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Rectangle 41">
            <a:extLst>
              <a:ext uri="{FF2B5EF4-FFF2-40B4-BE49-F238E27FC236}">
                <a16:creationId xmlns:a16="http://schemas.microsoft.com/office/drawing/2014/main" id="{D6024C72-34D2-81B0-6BDB-C52D1A877940}"/>
              </a:ext>
            </a:extLst>
          </p:cNvPr>
          <p:cNvSpPr/>
          <p:nvPr/>
        </p:nvSpPr>
        <p:spPr bwMode="auto">
          <a:xfrm>
            <a:off x="8210637" y="1655441"/>
            <a:ext cx="435498" cy="63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B42035-A277-6B9A-85E2-141106ACCBC8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E6FCB1-A8F0-31A3-7349-A70071EB951B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界面设计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sp>
        <p:nvSpPr>
          <p:cNvPr id="16" name="Line 42">
            <a:extLst>
              <a:ext uri="{FF2B5EF4-FFF2-40B4-BE49-F238E27FC236}">
                <a16:creationId xmlns:a16="http://schemas.microsoft.com/office/drawing/2014/main" id="{49FD3F4E-AED9-3D4F-A7BB-9E5D45AA7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909" y="5962651"/>
            <a:ext cx="9093993" cy="0"/>
          </a:xfrm>
          <a:prstGeom prst="line">
            <a:avLst/>
          </a:prstGeom>
          <a:noFill/>
          <a:ln w="19050" cap="rnd">
            <a:solidFill>
              <a:srgbClr val="A0AAB4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C897C66-4790-7EEB-8703-A098676EF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7" y="792628"/>
            <a:ext cx="2587222" cy="49594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8884D0E-D586-96C4-06FB-A6E5F53D295B}"/>
              </a:ext>
            </a:extLst>
          </p:cNvPr>
          <p:cNvSpPr txBox="1"/>
          <p:nvPr/>
        </p:nvSpPr>
        <p:spPr>
          <a:xfrm>
            <a:off x="7880520" y="2793369"/>
            <a:ext cx="286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订单页：显示用户所有的订单，以及订单信息。显示订单的状态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F2678-57C1-632D-6DF5-3D23F734E0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62" y="740925"/>
            <a:ext cx="2726075" cy="50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97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79341A8-77DF-64BD-EE61-FBB9152F75BD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数据库设计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1BE4F2-C7D9-EA2D-1CE5-4BD779C6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74" y="449125"/>
            <a:ext cx="5205808" cy="6200261"/>
          </a:xfrm>
          <a:prstGeom prst="rect">
            <a:avLst/>
          </a:prstGeom>
        </p:spPr>
      </p:pic>
      <p:grpSp>
        <p:nvGrpSpPr>
          <p:cNvPr id="3" name="Group 51">
            <a:extLst>
              <a:ext uri="{FF2B5EF4-FFF2-40B4-BE49-F238E27FC236}">
                <a16:creationId xmlns:a16="http://schemas.microsoft.com/office/drawing/2014/main" id="{1E51D9D7-A002-9BEC-2022-2883472D0BFA}"/>
              </a:ext>
            </a:extLst>
          </p:cNvPr>
          <p:cNvGrpSpPr/>
          <p:nvPr/>
        </p:nvGrpSpPr>
        <p:grpSpPr bwMode="auto">
          <a:xfrm>
            <a:off x="1498866" y="1737038"/>
            <a:ext cx="2736852" cy="395666"/>
            <a:chOff x="36" y="0"/>
            <a:chExt cx="3448" cy="498"/>
          </a:xfrm>
        </p:grpSpPr>
        <p:pic>
          <p:nvPicPr>
            <p:cNvPr id="4" name="Picture 52">
              <a:extLst>
                <a:ext uri="{FF2B5EF4-FFF2-40B4-BE49-F238E27FC236}">
                  <a16:creationId xmlns:a16="http://schemas.microsoft.com/office/drawing/2014/main" id="{E4219B77-A332-EBC1-D8F9-CBE4659E7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" y="0"/>
              <a:ext cx="568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53">
              <a:extLst>
                <a:ext uri="{FF2B5EF4-FFF2-40B4-BE49-F238E27FC236}">
                  <a16:creationId xmlns:a16="http://schemas.microsoft.com/office/drawing/2014/main" id="{4B28DA19-D846-B1AA-8CA4-AC38C83944E5}"/>
                </a:ext>
              </a:extLst>
            </p:cNvPr>
            <p:cNvSpPr/>
            <p:nvPr/>
          </p:nvSpPr>
          <p:spPr bwMode="auto">
            <a:xfrm>
              <a:off x="780" y="88"/>
              <a:ext cx="27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order</a:t>
              </a:r>
            </a:p>
          </p:txBody>
        </p:sp>
      </p:grpSp>
      <p:grpSp>
        <p:nvGrpSpPr>
          <p:cNvPr id="7" name="Group 55">
            <a:extLst>
              <a:ext uri="{FF2B5EF4-FFF2-40B4-BE49-F238E27FC236}">
                <a16:creationId xmlns:a16="http://schemas.microsoft.com/office/drawing/2014/main" id="{E6E3725E-48AA-6921-0A9E-BFA2344F5BFC}"/>
              </a:ext>
            </a:extLst>
          </p:cNvPr>
          <p:cNvGrpSpPr/>
          <p:nvPr/>
        </p:nvGrpSpPr>
        <p:grpSpPr bwMode="auto">
          <a:xfrm>
            <a:off x="851165" y="1806889"/>
            <a:ext cx="203200" cy="209551"/>
            <a:chOff x="0" y="0"/>
            <a:chExt cx="256" cy="264"/>
          </a:xfrm>
        </p:grpSpPr>
        <p:sp>
          <p:nvSpPr>
            <p:cNvPr id="8" name="Oval 56">
              <a:extLst>
                <a:ext uri="{FF2B5EF4-FFF2-40B4-BE49-F238E27FC236}">
                  <a16:creationId xmlns:a16="http://schemas.microsoft.com/office/drawing/2014/main" id="{10FD5E01-7D6C-61E6-AE40-6BB66C514E73}"/>
                </a:ext>
              </a:extLst>
            </p:cNvPr>
            <p:cNvSpPr/>
            <p:nvPr/>
          </p:nvSpPr>
          <p:spPr bwMode="auto">
            <a:xfrm>
              <a:off x="0" y="0"/>
              <a:ext cx="256" cy="2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Rectangle 57">
              <a:extLst>
                <a:ext uri="{FF2B5EF4-FFF2-40B4-BE49-F238E27FC236}">
                  <a16:creationId xmlns:a16="http://schemas.microsoft.com/office/drawing/2014/main" id="{DA385E39-27B3-E25D-3DE3-C54DE3284856}"/>
                </a:ext>
              </a:extLst>
            </p:cNvPr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65" dirty="0">
                  <a:solidFill>
                    <a:srgbClr val="FFFFFF"/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33581F5-C416-5D2B-B479-8BA5B37192F7}"/>
              </a:ext>
            </a:extLst>
          </p:cNvPr>
          <p:cNvSpPr txBox="1"/>
          <p:nvPr/>
        </p:nvSpPr>
        <p:spPr>
          <a:xfrm>
            <a:off x="1363146" y="2505670"/>
            <a:ext cx="3397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订单详细信息，优惠信息，订单商品信息，交易信息，退款订单信息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35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8">
            <a:extLst>
              <a:ext uri="{FF2B5EF4-FFF2-40B4-BE49-F238E27FC236}">
                <a16:creationId xmlns:a16="http://schemas.microsoft.com/office/drawing/2014/main" id="{E64888FF-0E62-352A-0694-1466A9142B9D}"/>
              </a:ext>
            </a:extLst>
          </p:cNvPr>
          <p:cNvGrpSpPr/>
          <p:nvPr/>
        </p:nvGrpSpPr>
        <p:grpSpPr bwMode="auto">
          <a:xfrm>
            <a:off x="1754014" y="1752602"/>
            <a:ext cx="2809875" cy="451266"/>
            <a:chOff x="36" y="0"/>
            <a:chExt cx="3540" cy="568"/>
          </a:xfrm>
        </p:grpSpPr>
        <p:pic>
          <p:nvPicPr>
            <p:cNvPr id="3" name="Picture 59">
              <a:extLst>
                <a:ext uri="{FF2B5EF4-FFF2-40B4-BE49-F238E27FC236}">
                  <a16:creationId xmlns:a16="http://schemas.microsoft.com/office/drawing/2014/main" id="{34855513-F50F-045D-8CDC-DFCE22588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" y="0"/>
              <a:ext cx="568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60">
              <a:extLst>
                <a:ext uri="{FF2B5EF4-FFF2-40B4-BE49-F238E27FC236}">
                  <a16:creationId xmlns:a16="http://schemas.microsoft.com/office/drawing/2014/main" id="{A08145DE-D577-D463-936B-EF36374F662D}"/>
                </a:ext>
              </a:extLst>
            </p:cNvPr>
            <p:cNvSpPr/>
            <p:nvPr/>
          </p:nvSpPr>
          <p:spPr bwMode="auto">
            <a:xfrm>
              <a:off x="872" y="108"/>
              <a:ext cx="27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P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roduct</a:t>
              </a:r>
              <a:endParaRPr 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62">
            <a:extLst>
              <a:ext uri="{FF2B5EF4-FFF2-40B4-BE49-F238E27FC236}">
                <a16:creationId xmlns:a16="http://schemas.microsoft.com/office/drawing/2014/main" id="{379C571B-E887-F271-3426-1F4DFFDC3E3F}"/>
              </a:ext>
            </a:extLst>
          </p:cNvPr>
          <p:cNvGrpSpPr/>
          <p:nvPr/>
        </p:nvGrpSpPr>
        <p:grpSpPr bwMode="auto">
          <a:xfrm>
            <a:off x="1106313" y="1854202"/>
            <a:ext cx="203200" cy="209551"/>
            <a:chOff x="0" y="0"/>
            <a:chExt cx="256" cy="264"/>
          </a:xfrm>
        </p:grpSpPr>
        <p:sp>
          <p:nvSpPr>
            <p:cNvPr id="7" name="Oval 63">
              <a:extLst>
                <a:ext uri="{FF2B5EF4-FFF2-40B4-BE49-F238E27FC236}">
                  <a16:creationId xmlns:a16="http://schemas.microsoft.com/office/drawing/2014/main" id="{87D862D1-1899-B698-B2FA-920D797474D0}"/>
                </a:ext>
              </a:extLst>
            </p:cNvPr>
            <p:cNvSpPr/>
            <p:nvPr/>
          </p:nvSpPr>
          <p:spPr bwMode="auto">
            <a:xfrm>
              <a:off x="0" y="0"/>
              <a:ext cx="256" cy="2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8" name="Rectangle 64">
              <a:extLst>
                <a:ext uri="{FF2B5EF4-FFF2-40B4-BE49-F238E27FC236}">
                  <a16:creationId xmlns:a16="http://schemas.microsoft.com/office/drawing/2014/main" id="{DE9468E4-709C-48D5-C21F-D8A3877533E9}"/>
                </a:ext>
              </a:extLst>
            </p:cNvPr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65" dirty="0">
                  <a:solidFill>
                    <a:srgbClr val="FFFFFF"/>
                  </a:solidFill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A907D8-7A14-33C8-59AF-FE22B170DD8B}"/>
              </a:ext>
            </a:extLst>
          </p:cNvPr>
          <p:cNvSpPr txBox="1"/>
          <p:nvPr/>
        </p:nvSpPr>
        <p:spPr>
          <a:xfrm>
            <a:off x="1623496" y="2485723"/>
            <a:ext cx="261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Idol</a:t>
            </a:r>
            <a:r>
              <a:rPr lang="zh-CN" altLang="en-US" dirty="0"/>
              <a:t>信息，商品</a:t>
            </a:r>
            <a:r>
              <a:rPr lang="en-US" altLang="zh-CN" dirty="0" err="1"/>
              <a:t>spu</a:t>
            </a:r>
            <a:r>
              <a:rPr lang="zh-CN" altLang="en-US" dirty="0"/>
              <a:t>、</a:t>
            </a:r>
            <a:r>
              <a:rPr lang="en-US" altLang="zh-CN" dirty="0" err="1"/>
              <a:t>sku</a:t>
            </a:r>
            <a:r>
              <a:rPr lang="zh-CN" altLang="en-US" dirty="0"/>
              <a:t>信息，商品图片信息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9DE085-47CF-F436-D55C-AA22CD628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04" y="514217"/>
            <a:ext cx="5489696" cy="60171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75D5371-6541-356E-CDBF-E53CA996933A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数据库设计</a:t>
            </a:r>
            <a:endParaRPr lang="en-US" altLang="zh-CN" sz="28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907D8-7A14-33C8-59AF-FE22B170DD8B}"/>
              </a:ext>
            </a:extLst>
          </p:cNvPr>
          <p:cNvSpPr txBox="1"/>
          <p:nvPr/>
        </p:nvSpPr>
        <p:spPr>
          <a:xfrm>
            <a:off x="1162047" y="2397649"/>
            <a:ext cx="33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用户信息，用户收藏商品信息</a:t>
            </a:r>
            <a:endParaRPr lang="en-US" altLang="zh-CN" dirty="0"/>
          </a:p>
        </p:txBody>
      </p:sp>
      <p:grpSp>
        <p:nvGrpSpPr>
          <p:cNvPr id="5" name="Group 65">
            <a:extLst>
              <a:ext uri="{FF2B5EF4-FFF2-40B4-BE49-F238E27FC236}">
                <a16:creationId xmlns:a16="http://schemas.microsoft.com/office/drawing/2014/main" id="{F12A85FF-72F4-085D-F648-8ACD8377F157}"/>
              </a:ext>
            </a:extLst>
          </p:cNvPr>
          <p:cNvGrpSpPr/>
          <p:nvPr/>
        </p:nvGrpSpPr>
        <p:grpSpPr bwMode="auto">
          <a:xfrm>
            <a:off x="1784348" y="1776354"/>
            <a:ext cx="2755900" cy="433794"/>
            <a:chOff x="36" y="0"/>
            <a:chExt cx="3472" cy="546"/>
          </a:xfrm>
        </p:grpSpPr>
        <p:pic>
          <p:nvPicPr>
            <p:cNvPr id="10" name="Picture 66">
              <a:extLst>
                <a:ext uri="{FF2B5EF4-FFF2-40B4-BE49-F238E27FC236}">
                  <a16:creationId xmlns:a16="http://schemas.microsoft.com/office/drawing/2014/main" id="{A332D8FC-DA06-BBC5-11C6-4E2F1AE99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" y="0"/>
              <a:ext cx="568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67">
              <a:extLst>
                <a:ext uri="{FF2B5EF4-FFF2-40B4-BE49-F238E27FC236}">
                  <a16:creationId xmlns:a16="http://schemas.microsoft.com/office/drawing/2014/main" id="{84B3C127-E31E-8157-5EEF-AC600E689026}"/>
                </a:ext>
              </a:extLst>
            </p:cNvPr>
            <p:cNvSpPr/>
            <p:nvPr/>
          </p:nvSpPr>
          <p:spPr bwMode="auto">
            <a:xfrm>
              <a:off x="804" y="111"/>
              <a:ext cx="27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U</a:t>
              </a:r>
              <a:r>
                <a:rPr lang="en-US" altLang="zh-CN" sz="3200" dirty="0">
                  <a:solidFill>
                    <a:schemeClr val="accent1"/>
                  </a:solidFill>
                  <a:cs typeface="+mn-ea"/>
                  <a:sym typeface="+mn-lt"/>
                </a:rPr>
                <a:t>ser</a:t>
              </a:r>
              <a:endParaRPr lang="en-US" sz="3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69">
            <a:extLst>
              <a:ext uri="{FF2B5EF4-FFF2-40B4-BE49-F238E27FC236}">
                <a16:creationId xmlns:a16="http://schemas.microsoft.com/office/drawing/2014/main" id="{6F8847ED-0401-00E0-4D98-677DCDC86BD8}"/>
              </a:ext>
            </a:extLst>
          </p:cNvPr>
          <p:cNvGrpSpPr/>
          <p:nvPr/>
        </p:nvGrpSpPr>
        <p:grpSpPr bwMode="auto">
          <a:xfrm>
            <a:off x="1136647" y="1865255"/>
            <a:ext cx="203200" cy="209551"/>
            <a:chOff x="0" y="0"/>
            <a:chExt cx="256" cy="264"/>
          </a:xfrm>
        </p:grpSpPr>
        <p:sp>
          <p:nvSpPr>
            <p:cNvPr id="15" name="Oval 70">
              <a:extLst>
                <a:ext uri="{FF2B5EF4-FFF2-40B4-BE49-F238E27FC236}">
                  <a16:creationId xmlns:a16="http://schemas.microsoft.com/office/drawing/2014/main" id="{ABB6B4D1-D4F3-030E-C81F-99551F89236A}"/>
                </a:ext>
              </a:extLst>
            </p:cNvPr>
            <p:cNvSpPr/>
            <p:nvPr/>
          </p:nvSpPr>
          <p:spPr bwMode="auto">
            <a:xfrm>
              <a:off x="0" y="0"/>
              <a:ext cx="256" cy="2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6" name="Rectangle 71">
              <a:extLst>
                <a:ext uri="{FF2B5EF4-FFF2-40B4-BE49-F238E27FC236}">
                  <a16:creationId xmlns:a16="http://schemas.microsoft.com/office/drawing/2014/main" id="{048EF3C2-15C1-7D93-F894-F151AE26FA65}"/>
                </a:ext>
              </a:extLst>
            </p:cNvPr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65" dirty="0">
                  <a:solidFill>
                    <a:srgbClr val="FFFFFF"/>
                  </a:solidFill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41380A8-4943-0368-9024-83D104543EBF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数据库设计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C057A6-F031-9C69-9A3A-C955EF64E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04" y="1590573"/>
            <a:ext cx="469289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58">
            <a:extLst>
              <a:ext uri="{FF2B5EF4-FFF2-40B4-BE49-F238E27FC236}">
                <a16:creationId xmlns:a16="http://schemas.microsoft.com/office/drawing/2014/main" id="{E64888FF-0E62-352A-0694-1466A9142B9D}"/>
              </a:ext>
            </a:extLst>
          </p:cNvPr>
          <p:cNvGrpSpPr/>
          <p:nvPr/>
        </p:nvGrpSpPr>
        <p:grpSpPr bwMode="auto">
          <a:xfrm>
            <a:off x="1458733" y="1670052"/>
            <a:ext cx="2809875" cy="451266"/>
            <a:chOff x="36" y="0"/>
            <a:chExt cx="3540" cy="568"/>
          </a:xfrm>
        </p:grpSpPr>
        <p:pic>
          <p:nvPicPr>
            <p:cNvPr id="3" name="Picture 59">
              <a:extLst>
                <a:ext uri="{FF2B5EF4-FFF2-40B4-BE49-F238E27FC236}">
                  <a16:creationId xmlns:a16="http://schemas.microsoft.com/office/drawing/2014/main" id="{34855513-F50F-045D-8CDC-DFCE22588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" y="0"/>
              <a:ext cx="568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60">
              <a:extLst>
                <a:ext uri="{FF2B5EF4-FFF2-40B4-BE49-F238E27FC236}">
                  <a16:creationId xmlns:a16="http://schemas.microsoft.com/office/drawing/2014/main" id="{A08145DE-D577-D463-936B-EF36374F662D}"/>
                </a:ext>
              </a:extLst>
            </p:cNvPr>
            <p:cNvSpPr/>
            <p:nvPr/>
          </p:nvSpPr>
          <p:spPr bwMode="auto">
            <a:xfrm>
              <a:off x="872" y="108"/>
              <a:ext cx="27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3200" dirty="0">
                  <a:solidFill>
                    <a:schemeClr val="accent1"/>
                  </a:solidFill>
                  <a:cs typeface="+mn-ea"/>
                  <a:sym typeface="+mn-lt"/>
                </a:rPr>
                <a:t>Warehouse</a:t>
              </a:r>
            </a:p>
          </p:txBody>
        </p:sp>
      </p:grpSp>
      <p:grpSp>
        <p:nvGrpSpPr>
          <p:cNvPr id="6" name="Group 62">
            <a:extLst>
              <a:ext uri="{FF2B5EF4-FFF2-40B4-BE49-F238E27FC236}">
                <a16:creationId xmlns:a16="http://schemas.microsoft.com/office/drawing/2014/main" id="{379C571B-E887-F271-3426-1F4DFFDC3E3F}"/>
              </a:ext>
            </a:extLst>
          </p:cNvPr>
          <p:cNvGrpSpPr/>
          <p:nvPr/>
        </p:nvGrpSpPr>
        <p:grpSpPr bwMode="auto">
          <a:xfrm>
            <a:off x="811032" y="1771652"/>
            <a:ext cx="203200" cy="209551"/>
            <a:chOff x="0" y="0"/>
            <a:chExt cx="256" cy="264"/>
          </a:xfrm>
        </p:grpSpPr>
        <p:sp>
          <p:nvSpPr>
            <p:cNvPr id="7" name="Oval 63">
              <a:extLst>
                <a:ext uri="{FF2B5EF4-FFF2-40B4-BE49-F238E27FC236}">
                  <a16:creationId xmlns:a16="http://schemas.microsoft.com/office/drawing/2014/main" id="{87D862D1-1899-B698-B2FA-920D797474D0}"/>
                </a:ext>
              </a:extLst>
            </p:cNvPr>
            <p:cNvSpPr/>
            <p:nvPr/>
          </p:nvSpPr>
          <p:spPr bwMode="auto">
            <a:xfrm>
              <a:off x="0" y="0"/>
              <a:ext cx="256" cy="2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8" name="Rectangle 64">
              <a:extLst>
                <a:ext uri="{FF2B5EF4-FFF2-40B4-BE49-F238E27FC236}">
                  <a16:creationId xmlns:a16="http://schemas.microsoft.com/office/drawing/2014/main" id="{DE9468E4-709C-48D5-C21F-D8A3877533E9}"/>
                </a:ext>
              </a:extLst>
            </p:cNvPr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65" dirty="0">
                  <a:solidFill>
                    <a:srgbClr val="FFFFFF"/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A907D8-7A14-33C8-59AF-FE22B170DD8B}"/>
              </a:ext>
            </a:extLst>
          </p:cNvPr>
          <p:cNvSpPr txBox="1"/>
          <p:nvPr/>
        </p:nvSpPr>
        <p:spPr>
          <a:xfrm>
            <a:off x="1458733" y="2427052"/>
            <a:ext cx="33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仓库信息、仓库订单信息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2C6A-7ABB-8459-8795-AB85B089F111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数据库设计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8DFAC7-7C02-35F4-0AAA-FF61B11A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23" y="1075797"/>
            <a:ext cx="4426044" cy="52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F72C6A-7ABB-8459-8795-AB85B089F111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cs typeface="+mn-ea"/>
                <a:sym typeface="+mn-lt"/>
              </a:rPr>
              <a:t>API</a:t>
            </a:r>
            <a:r>
              <a:rPr lang="zh-CN" altLang="en-US" sz="2800" b="1" dirty="0">
                <a:cs typeface="+mn-ea"/>
                <a:sym typeface="+mn-lt"/>
              </a:rPr>
              <a:t>接口设计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3F1897-3C41-21F9-E7CF-4A3D8357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1" y="1406520"/>
            <a:ext cx="3607606" cy="14827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53C413-2C0F-3CC0-E4AB-FFDF72FC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1" y="3429000"/>
            <a:ext cx="7619246" cy="258546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099488B-4762-AD25-EC8A-2AB4200BAA45}"/>
              </a:ext>
            </a:extLst>
          </p:cNvPr>
          <p:cNvGrpSpPr/>
          <p:nvPr/>
        </p:nvGrpSpPr>
        <p:grpSpPr>
          <a:xfrm>
            <a:off x="5428286" y="1737653"/>
            <a:ext cx="570632" cy="570707"/>
            <a:chOff x="6445848" y="2602337"/>
            <a:chExt cx="428030" cy="428030"/>
          </a:xfrm>
        </p:grpSpPr>
        <p:sp>
          <p:nvSpPr>
            <p:cNvPr id="16" name="AutoShape 44">
              <a:extLst>
                <a:ext uri="{FF2B5EF4-FFF2-40B4-BE49-F238E27FC236}">
                  <a16:creationId xmlns:a16="http://schemas.microsoft.com/office/drawing/2014/main" id="{ADDC3695-9E48-8576-AC21-5B17B7859D3F}"/>
                </a:ext>
              </a:extLst>
            </p:cNvPr>
            <p:cNvSpPr/>
            <p:nvPr/>
          </p:nvSpPr>
          <p:spPr bwMode="auto">
            <a:xfrm>
              <a:off x="6445848" y="2602337"/>
              <a:ext cx="428030" cy="428030"/>
            </a:xfrm>
            <a:custGeom>
              <a:avLst/>
              <a:gdLst>
                <a:gd name="T0" fmla="*/ 570707 w 21600"/>
                <a:gd name="T1" fmla="*/ 570706 h 21600"/>
                <a:gd name="T2" fmla="*/ 570707 w 21600"/>
                <a:gd name="T3" fmla="*/ 570706 h 21600"/>
                <a:gd name="T4" fmla="*/ 570707 w 21600"/>
                <a:gd name="T5" fmla="*/ 570706 h 21600"/>
                <a:gd name="T6" fmla="*/ 570707 w 21600"/>
                <a:gd name="T7" fmla="*/ 57070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lnTo>
                    <a:pt x="21599" y="1080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AutoShape 45">
              <a:extLst>
                <a:ext uri="{FF2B5EF4-FFF2-40B4-BE49-F238E27FC236}">
                  <a16:creationId xmlns:a16="http://schemas.microsoft.com/office/drawing/2014/main" id="{D4979953-D978-17EB-9C73-795294B3E425}"/>
                </a:ext>
              </a:extLst>
            </p:cNvPr>
            <p:cNvSpPr/>
            <p:nvPr/>
          </p:nvSpPr>
          <p:spPr bwMode="auto">
            <a:xfrm>
              <a:off x="6510737" y="2663059"/>
              <a:ext cx="302419" cy="3024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8" name="TextBox 100">
            <a:extLst>
              <a:ext uri="{FF2B5EF4-FFF2-40B4-BE49-F238E27FC236}">
                <a16:creationId xmlns:a16="http://schemas.microsoft.com/office/drawing/2014/main" id="{3CA7DCDF-6351-5125-3DDF-932B9974B894}"/>
              </a:ext>
            </a:extLst>
          </p:cNvPr>
          <p:cNvSpPr txBox="1"/>
          <p:nvPr/>
        </p:nvSpPr>
        <p:spPr>
          <a:xfrm>
            <a:off x="6170641" y="1818616"/>
            <a:ext cx="257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user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模块接口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476B44-D055-E237-ECB2-D9846A698D9C}"/>
              </a:ext>
            </a:extLst>
          </p:cNvPr>
          <p:cNvGrpSpPr/>
          <p:nvPr/>
        </p:nvGrpSpPr>
        <p:grpSpPr>
          <a:xfrm>
            <a:off x="8761224" y="4309403"/>
            <a:ext cx="570632" cy="570707"/>
            <a:chOff x="6445848" y="2602337"/>
            <a:chExt cx="428030" cy="428030"/>
          </a:xfrm>
        </p:grpSpPr>
        <p:sp>
          <p:nvSpPr>
            <p:cNvPr id="21" name="AutoShape 44">
              <a:extLst>
                <a:ext uri="{FF2B5EF4-FFF2-40B4-BE49-F238E27FC236}">
                  <a16:creationId xmlns:a16="http://schemas.microsoft.com/office/drawing/2014/main" id="{3CD42653-201F-2F77-5BF2-86535C110D79}"/>
                </a:ext>
              </a:extLst>
            </p:cNvPr>
            <p:cNvSpPr/>
            <p:nvPr/>
          </p:nvSpPr>
          <p:spPr bwMode="auto">
            <a:xfrm>
              <a:off x="6445848" y="2602337"/>
              <a:ext cx="428030" cy="428030"/>
            </a:xfrm>
            <a:custGeom>
              <a:avLst/>
              <a:gdLst>
                <a:gd name="T0" fmla="*/ 570707 w 21600"/>
                <a:gd name="T1" fmla="*/ 570706 h 21600"/>
                <a:gd name="T2" fmla="*/ 570707 w 21600"/>
                <a:gd name="T3" fmla="*/ 570706 h 21600"/>
                <a:gd name="T4" fmla="*/ 570707 w 21600"/>
                <a:gd name="T5" fmla="*/ 570706 h 21600"/>
                <a:gd name="T6" fmla="*/ 570707 w 21600"/>
                <a:gd name="T7" fmla="*/ 57070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lnTo>
                    <a:pt x="21599" y="1080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AutoShape 45">
              <a:extLst>
                <a:ext uri="{FF2B5EF4-FFF2-40B4-BE49-F238E27FC236}">
                  <a16:creationId xmlns:a16="http://schemas.microsoft.com/office/drawing/2014/main" id="{E4F63E51-DE01-E9B8-17D0-FF0A225ADDA5}"/>
                </a:ext>
              </a:extLst>
            </p:cNvPr>
            <p:cNvSpPr/>
            <p:nvPr/>
          </p:nvSpPr>
          <p:spPr bwMode="auto">
            <a:xfrm>
              <a:off x="6510737" y="2663059"/>
              <a:ext cx="302419" cy="3024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3" name="TextBox 100">
            <a:extLst>
              <a:ext uri="{FF2B5EF4-FFF2-40B4-BE49-F238E27FC236}">
                <a16:creationId xmlns:a16="http://schemas.microsoft.com/office/drawing/2014/main" id="{7A77CCBA-F9AC-2574-1252-F3BDCD13F902}"/>
              </a:ext>
            </a:extLst>
          </p:cNvPr>
          <p:cNvSpPr txBox="1"/>
          <p:nvPr/>
        </p:nvSpPr>
        <p:spPr>
          <a:xfrm>
            <a:off x="9503579" y="4390366"/>
            <a:ext cx="2572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product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模块接口</a:t>
            </a:r>
          </a:p>
        </p:txBody>
      </p:sp>
    </p:spTree>
    <p:extLst>
      <p:ext uri="{BB962C8B-B14F-4D97-AF65-F5344CB8AC3E}">
        <p14:creationId xmlns:p14="http://schemas.microsoft.com/office/powerpoint/2010/main" val="30779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9940" y="-4492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r="27011"/>
          <a:stretch>
            <a:fillRect/>
          </a:stretch>
        </p:blipFill>
        <p:spPr>
          <a:xfrm>
            <a:off x="5052391" y="441590"/>
            <a:ext cx="7139609" cy="597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98965" y="2534478"/>
            <a:ext cx="593035" cy="1659835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THREE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4800" y="2103591"/>
            <a:ext cx="4998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600" dirty="0">
                <a:solidFill>
                  <a:schemeClr val="bg1"/>
                </a:solidFill>
                <a:cs typeface="+mn-ea"/>
                <a:sym typeface="+mn-lt"/>
              </a:rPr>
              <a:t>项目进度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726396" y="3592841"/>
            <a:ext cx="1190392" cy="45720"/>
            <a:chOff x="1652073" y="3644911"/>
            <a:chExt cx="1190392" cy="45720"/>
          </a:xfrm>
        </p:grpSpPr>
        <p:sp>
          <p:nvSpPr>
            <p:cNvPr id="11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934B060-CB48-AF7C-42FD-754E2A8D91DB}"/>
              </a:ext>
            </a:extLst>
          </p:cNvPr>
          <p:cNvSpPr txBox="1"/>
          <p:nvPr/>
        </p:nvSpPr>
        <p:spPr>
          <a:xfrm>
            <a:off x="975138" y="3069763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Progress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 bwMode="auto">
          <a:xfrm>
            <a:off x="1295402" y="3917951"/>
            <a:ext cx="2470151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前期准备工作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Rectangle 9"/>
          <p:cNvSpPr/>
          <p:nvPr/>
        </p:nvSpPr>
        <p:spPr bwMode="auto">
          <a:xfrm>
            <a:off x="4819651" y="3917951"/>
            <a:ext cx="2470151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前端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10"/>
          <p:cNvSpPr/>
          <p:nvPr/>
        </p:nvSpPr>
        <p:spPr bwMode="auto">
          <a:xfrm>
            <a:off x="4909867" y="4642562"/>
            <a:ext cx="2809982" cy="112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登录、注册页面、商品展示页面、我的页面（仅布局）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12"/>
          <p:cNvSpPr/>
          <p:nvPr/>
        </p:nvSpPr>
        <p:spPr bwMode="auto">
          <a:xfrm>
            <a:off x="8426447" y="3917951"/>
            <a:ext cx="2470151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后端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" y="3548270"/>
            <a:ext cx="12192000" cy="276018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3" t="27875" r="11794" b="32534"/>
          <a:stretch>
            <a:fillRect/>
          </a:stretch>
        </p:blipFill>
        <p:spPr>
          <a:xfrm rot="16200000">
            <a:off x="4986879" y="1737498"/>
            <a:ext cx="2218242" cy="1955338"/>
          </a:xfrm>
          <a:prstGeom prst="rect">
            <a:avLst/>
          </a:prstGeom>
        </p:spPr>
      </p:pic>
      <p:pic>
        <p:nvPicPr>
          <p:cNvPr id="12" name="图片 11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r="48356" b="52828"/>
          <a:stretch>
            <a:fillRect/>
          </a:stretch>
        </p:blipFill>
        <p:spPr>
          <a:xfrm>
            <a:off x="1467180" y="1460500"/>
            <a:ext cx="2126594" cy="2363788"/>
          </a:xfrm>
          <a:prstGeom prst="rect">
            <a:avLst/>
          </a:prstGeom>
        </p:spPr>
      </p:pic>
      <p:pic>
        <p:nvPicPr>
          <p:cNvPr id="13" name="图片 12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4" r="27201" b="52828"/>
          <a:stretch>
            <a:fillRect/>
          </a:stretch>
        </p:blipFill>
        <p:spPr>
          <a:xfrm>
            <a:off x="8604662" y="1460500"/>
            <a:ext cx="2126594" cy="23637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2E0615-7802-4BAE-1989-9F7772C14D8D}"/>
              </a:ext>
            </a:extLst>
          </p:cNvPr>
          <p:cNvSpPr txBox="1"/>
          <p:nvPr/>
        </p:nvSpPr>
        <p:spPr>
          <a:xfrm>
            <a:off x="8686142" y="4843183"/>
            <a:ext cx="346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分布式项目构建</a:t>
            </a:r>
          </a:p>
          <a:p>
            <a:r>
              <a:rPr lang="zh-CN" altLang="en-US" dirty="0"/>
              <a:t>虚拟机容器部署</a:t>
            </a:r>
            <a:endParaRPr lang="en-US" altLang="zh-CN" dirty="0"/>
          </a:p>
          <a:p>
            <a:r>
              <a:rPr lang="zh-CN" altLang="en-US" dirty="0"/>
              <a:t>用户系统，部分商品系统的接口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CACB77-1101-6939-B79A-9E365E8E29C0}"/>
              </a:ext>
            </a:extLst>
          </p:cNvPr>
          <p:cNvSpPr txBox="1"/>
          <p:nvPr/>
        </p:nvSpPr>
        <p:spPr>
          <a:xfrm>
            <a:off x="1771651" y="485523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架构设计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数据库设计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A523BF-229A-88F3-6150-7374CA524963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FC59D0-32E9-419B-05A3-092A6F08FF16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项目进度</a:t>
            </a:r>
            <a:endParaRPr lang="en-US" altLang="zh-CN" sz="2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/>
      <p:bldP spid="6" grpId="0" autoUpdateAnimBg="0"/>
      <p:bldP spid="10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r="27011"/>
          <a:stretch>
            <a:fillRect/>
          </a:stretch>
        </p:blipFill>
        <p:spPr>
          <a:xfrm>
            <a:off x="5052391" y="441590"/>
            <a:ext cx="7139609" cy="597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98965" y="2534478"/>
            <a:ext cx="593035" cy="1659835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FOUR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4800" y="2103591"/>
            <a:ext cx="4998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600" dirty="0">
                <a:solidFill>
                  <a:schemeClr val="bg1"/>
                </a:solidFill>
                <a:cs typeface="+mn-ea"/>
                <a:sym typeface="+mn-lt"/>
              </a:rPr>
              <a:t>项目计划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690434" y="3429000"/>
            <a:ext cx="1190392" cy="45720"/>
            <a:chOff x="1652073" y="3644911"/>
            <a:chExt cx="1190392" cy="45720"/>
          </a:xfrm>
        </p:grpSpPr>
        <p:sp>
          <p:nvSpPr>
            <p:cNvPr id="11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FFEA338-A3A8-1DFC-A905-3CD223E1D1EC}"/>
              </a:ext>
            </a:extLst>
          </p:cNvPr>
          <p:cNvSpPr txBox="1"/>
          <p:nvPr/>
        </p:nvSpPr>
        <p:spPr>
          <a:xfrm>
            <a:off x="882026" y="2965365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Plan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9940" y="-4492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r="27201" b="52828"/>
          <a:stretch>
            <a:fillRect/>
          </a:stretch>
        </p:blipFill>
        <p:spPr>
          <a:xfrm>
            <a:off x="0" y="3985591"/>
            <a:ext cx="5168351" cy="2872409"/>
          </a:xfrm>
          <a:prstGeom prst="rect">
            <a:avLst/>
          </a:prstGeom>
        </p:spPr>
      </p:pic>
      <p:pic>
        <p:nvPicPr>
          <p:cNvPr id="5" name="图片 4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49571" r="29886" b="-736"/>
          <a:stretch>
            <a:fillRect/>
          </a:stretch>
        </p:blipFill>
        <p:spPr>
          <a:xfrm flipV="1">
            <a:off x="7351641" y="3880528"/>
            <a:ext cx="4840360" cy="2977472"/>
          </a:xfrm>
          <a:prstGeom prst="rect">
            <a:avLst/>
          </a:prstGeom>
        </p:spPr>
      </p:pic>
      <p:pic>
        <p:nvPicPr>
          <p:cNvPr id="7" name="图片 6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3" t="27875" r="11794" b="32534"/>
          <a:stretch>
            <a:fillRect/>
          </a:stretch>
        </p:blipFill>
        <p:spPr>
          <a:xfrm rot="16200000">
            <a:off x="4918212" y="4333459"/>
            <a:ext cx="2683567" cy="236551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" y="5546035"/>
            <a:ext cx="327990" cy="1311964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52731" y="6052929"/>
            <a:ext cx="715620" cy="805069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91396" y="5844209"/>
            <a:ext cx="321369" cy="1013789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870630" y="5844209"/>
            <a:ext cx="321369" cy="1013789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13312" y="580495"/>
            <a:ext cx="4565376" cy="8617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5000" b="1" spc="3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ko-KR" altLang="en-US" sz="5000" b="1" cap="none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4643" y="1804218"/>
            <a:ext cx="1603514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4000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ko-KR" altLang="en-US" sz="4000" cap="none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7138" y="2394760"/>
            <a:ext cx="2418524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  <a:endParaRPr lang="ko-KR" altLang="en-US" sz="2800" b="1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7138" y="2982724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Introduction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50974" y="1804218"/>
            <a:ext cx="1603514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4000" spc="3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ko-KR" altLang="en-US" sz="4000" cap="none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43469" y="2394760"/>
            <a:ext cx="2418524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endParaRPr lang="ko-KR" altLang="en-US" sz="2800" b="1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43469" y="2982724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System Design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27305" y="1804218"/>
            <a:ext cx="1603514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4000" spc="3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ko-KR" altLang="en-US" sz="4000" cap="none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3053" y="2404817"/>
            <a:ext cx="2418524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项目进度</a:t>
            </a:r>
            <a:endParaRPr lang="ko-KR" altLang="en-US" sz="2800" b="1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19800" y="2982724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Progress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11141" y="1804218"/>
            <a:ext cx="1603514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4000" spc="3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ko-KR" altLang="en-US" sz="4000" cap="none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16889" y="2404817"/>
            <a:ext cx="2418524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项目计划</a:t>
            </a:r>
            <a:endParaRPr lang="ko-KR" altLang="en-US" sz="2800" b="1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03636" y="2982724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Plan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房间, 标志, 衬衫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t="49571" r="29886" b="-736"/>
          <a:stretch>
            <a:fillRect/>
          </a:stretch>
        </p:blipFill>
        <p:spPr>
          <a:xfrm flipV="1">
            <a:off x="0" y="1940264"/>
            <a:ext cx="4840360" cy="2977472"/>
          </a:xfrm>
          <a:prstGeom prst="rect">
            <a:avLst/>
          </a:prstGeom>
        </p:spPr>
      </p:pic>
      <p:sp>
        <p:nvSpPr>
          <p:cNvPr id="3" name="Rectangle 17"/>
          <p:cNvSpPr/>
          <p:nvPr/>
        </p:nvSpPr>
        <p:spPr bwMode="auto">
          <a:xfrm>
            <a:off x="6265792" y="3036524"/>
            <a:ext cx="10858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前端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22"/>
          <p:cNvSpPr/>
          <p:nvPr/>
        </p:nvSpPr>
        <p:spPr bwMode="auto">
          <a:xfrm>
            <a:off x="9799257" y="3036524"/>
            <a:ext cx="10414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后端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>
            <a:off x="0" y="4917736"/>
            <a:ext cx="10991851" cy="0"/>
          </a:xfrm>
          <a:prstGeom prst="line">
            <a:avLst/>
          </a:prstGeom>
          <a:noFill/>
          <a:ln w="63500" cap="rnd">
            <a:solidFill>
              <a:srgbClr val="A0AAB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Rectangle 28"/>
          <p:cNvSpPr/>
          <p:nvPr/>
        </p:nvSpPr>
        <p:spPr bwMode="auto">
          <a:xfrm>
            <a:off x="8035925" y="5095537"/>
            <a:ext cx="2057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140000"/>
              </a:lnSpc>
            </a:pPr>
            <a:r>
              <a:rPr lang="en-US" sz="1465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Be Continue...</a:t>
            </a:r>
          </a:p>
        </p:txBody>
      </p:sp>
      <p:sp>
        <p:nvSpPr>
          <p:cNvPr id="11" name="形状 12"/>
          <p:cNvSpPr/>
          <p:nvPr/>
        </p:nvSpPr>
        <p:spPr>
          <a:xfrm flipH="1">
            <a:off x="10218593" y="5095537"/>
            <a:ext cx="487508" cy="487508"/>
          </a:xfrm>
          <a:custGeom>
            <a:avLst/>
            <a:gdLst>
              <a:gd name="TX0" fmla="*/ 27 w 56"/>
              <a:gd name="TY0" fmla="*/ 55 h 56"/>
              <a:gd name="TX1" fmla="*/ 0 w 56"/>
              <a:gd name="TY1" fmla="*/ 27 h 56"/>
              <a:gd name="TX2" fmla="*/ 27 w 56"/>
              <a:gd name="TY2" fmla="*/ 0 h 56"/>
              <a:gd name="TX3" fmla="*/ 55 w 56"/>
              <a:gd name="TY3" fmla="*/ 27 h 56"/>
              <a:gd name="TX4" fmla="*/ 27 w 56"/>
              <a:gd name="TY4" fmla="*/ 55 h 56"/>
              <a:gd name="TX6" fmla="*/ 45 w 56"/>
              <a:gd name="TY6" fmla="*/ 25 h 56"/>
              <a:gd name="TX7" fmla="*/ 43 w 56"/>
              <a:gd name="TY7" fmla="*/ 23 h 56"/>
              <a:gd name="TX8" fmla="*/ 25 w 56"/>
              <a:gd name="TY8" fmla="*/ 23 h 56"/>
              <a:gd name="TX9" fmla="*/ 32 w 56"/>
              <a:gd name="TY9" fmla="*/ 16 h 56"/>
              <a:gd name="TX10" fmla="*/ 33 w 56"/>
              <a:gd name="TY10" fmla="*/ 14 h 56"/>
              <a:gd name="TX11" fmla="*/ 32 w 56"/>
              <a:gd name="TY11" fmla="*/ 13 h 56"/>
              <a:gd name="TX12" fmla="*/ 29 w 56"/>
              <a:gd name="TY12" fmla="*/ 9 h 56"/>
              <a:gd name="TX13" fmla="*/ 27 w 56"/>
              <a:gd name="TY13" fmla="*/ 9 h 56"/>
              <a:gd name="TX14" fmla="*/ 26 w 56"/>
              <a:gd name="TY14" fmla="*/ 9 h 56"/>
              <a:gd name="TX15" fmla="*/ 13 w 56"/>
              <a:gd name="TY15" fmla="*/ 22 h 56"/>
              <a:gd name="TX16" fmla="*/ 9 w 56"/>
              <a:gd name="TY16" fmla="*/ 26 h 56"/>
              <a:gd name="TX17" fmla="*/ 9 w 56"/>
              <a:gd name="TY17" fmla="*/ 27 h 56"/>
              <a:gd name="TX18" fmla="*/ 9 w 56"/>
              <a:gd name="TY18" fmla="*/ 29 h 56"/>
              <a:gd name="TX19" fmla="*/ 13 w 56"/>
              <a:gd name="TY19" fmla="*/ 32 h 56"/>
              <a:gd name="TX20" fmla="*/ 26 w 56"/>
              <a:gd name="TY20" fmla="*/ 45 h 56"/>
              <a:gd name="TX21" fmla="*/ 27 w 56"/>
              <a:gd name="TY21" fmla="*/ 46 h 56"/>
              <a:gd name="TX22" fmla="*/ 29 w 56"/>
              <a:gd name="TY22" fmla="*/ 45 h 56"/>
              <a:gd name="TX23" fmla="*/ 32 w 56"/>
              <a:gd name="TY23" fmla="*/ 42 h 56"/>
              <a:gd name="TX24" fmla="*/ 33 w 56"/>
              <a:gd name="TY24" fmla="*/ 40 h 56"/>
              <a:gd name="TX25" fmla="*/ 32 w 56"/>
              <a:gd name="TY25" fmla="*/ 38 h 56"/>
              <a:gd name="TX26" fmla="*/ 25 w 56"/>
              <a:gd name="TY26" fmla="*/ 32 h 56"/>
              <a:gd name="TX27" fmla="*/ 43 w 56"/>
              <a:gd name="TY27" fmla="*/ 32 h 56"/>
              <a:gd name="TX28" fmla="*/ 45 w 56"/>
              <a:gd name="TY28" fmla="*/ 29 h 56"/>
              <a:gd name="TX29" fmla="*/ 45 w 56"/>
              <a:gd name="TY29" fmla="*/ 25 h 5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</a:cxnLst>
            <a:rect l="l" t="t" r="r" b="b"/>
            <a:pathLst>
              <a:path w="56" h="56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5"/>
                </a:moveTo>
                <a:cubicBezTo>
                  <a:pt x="45" y="24"/>
                  <a:pt x="44" y="23"/>
                  <a:pt x="43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5"/>
                  <a:pt x="33" y="15"/>
                  <a:pt x="33" y="14"/>
                </a:cubicBezTo>
                <a:cubicBezTo>
                  <a:pt x="33" y="14"/>
                  <a:pt x="32" y="13"/>
                  <a:pt x="32" y="13"/>
                </a:cubicBezTo>
                <a:cubicBezTo>
                  <a:pt x="29" y="9"/>
                  <a:pt x="29" y="9"/>
                  <a:pt x="29" y="9"/>
                </a:cubicBezTo>
                <a:cubicBezTo>
                  <a:pt x="28" y="9"/>
                  <a:pt x="28" y="9"/>
                  <a:pt x="27" y="9"/>
                </a:cubicBezTo>
                <a:cubicBezTo>
                  <a:pt x="27" y="9"/>
                  <a:pt x="26" y="9"/>
                  <a:pt x="26" y="9"/>
                </a:cubicBezTo>
                <a:cubicBezTo>
                  <a:pt x="13" y="22"/>
                  <a:pt x="13" y="22"/>
                  <a:pt x="13" y="22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6"/>
                  <a:pt x="9" y="27"/>
                  <a:pt x="9" y="27"/>
                </a:cubicBezTo>
                <a:cubicBezTo>
                  <a:pt x="9" y="28"/>
                  <a:pt x="9" y="28"/>
                  <a:pt x="9" y="29"/>
                </a:cubicBezTo>
                <a:cubicBezTo>
                  <a:pt x="13" y="32"/>
                  <a:pt x="13" y="32"/>
                  <a:pt x="13" y="32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7" y="46"/>
                  <a:pt x="27" y="46"/>
                </a:cubicBezTo>
                <a:cubicBezTo>
                  <a:pt x="28" y="46"/>
                  <a:pt x="28" y="45"/>
                  <a:pt x="29" y="45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1"/>
                  <a:pt x="33" y="41"/>
                  <a:pt x="33" y="40"/>
                </a:cubicBezTo>
                <a:cubicBezTo>
                  <a:pt x="33" y="39"/>
                  <a:pt x="32" y="39"/>
                  <a:pt x="32" y="38"/>
                </a:cubicBezTo>
                <a:cubicBezTo>
                  <a:pt x="25" y="32"/>
                  <a:pt x="25" y="32"/>
                  <a:pt x="25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44" y="32"/>
                  <a:pt x="45" y="31"/>
                  <a:pt x="45" y="29"/>
                </a:cubicBezTo>
                <a:lnTo>
                  <a:pt x="45" y="25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形状 87"/>
          <p:cNvSpPr/>
          <p:nvPr/>
        </p:nvSpPr>
        <p:spPr>
          <a:xfrm>
            <a:off x="5373615" y="3042832"/>
            <a:ext cx="488086" cy="569700"/>
          </a:xfrm>
          <a:custGeom>
            <a:avLst/>
            <a:gdLst>
              <a:gd name="TX0" fmla="*/ 55 w 56"/>
              <a:gd name="TY0" fmla="*/ 19 h 65"/>
              <a:gd name="TX1" fmla="*/ 55 w 56"/>
              <a:gd name="TY1" fmla="*/ 60 h 65"/>
              <a:gd name="TX2" fmla="*/ 51 w 56"/>
              <a:gd name="TY2" fmla="*/ 64 h 65"/>
              <a:gd name="TX3" fmla="*/ 3 w 56"/>
              <a:gd name="TY3" fmla="*/ 64 h 65"/>
              <a:gd name="TX4" fmla="*/ 0 w 56"/>
              <a:gd name="TY4" fmla="*/ 60 h 65"/>
              <a:gd name="TX5" fmla="*/ 0 w 56"/>
              <a:gd name="TY5" fmla="*/ 3 h 65"/>
              <a:gd name="TX6" fmla="*/ 3 w 56"/>
              <a:gd name="TY6" fmla="*/ 0 h 65"/>
              <a:gd name="TX7" fmla="*/ 35 w 56"/>
              <a:gd name="TY7" fmla="*/ 0 h 65"/>
              <a:gd name="TX8" fmla="*/ 41 w 56"/>
              <a:gd name="TY8" fmla="*/ 2 h 65"/>
              <a:gd name="TX9" fmla="*/ 52 w 56"/>
              <a:gd name="TY9" fmla="*/ 13 h 65"/>
              <a:gd name="TX10" fmla="*/ 55 w 56"/>
              <a:gd name="TY10" fmla="*/ 19 h 65"/>
              <a:gd name="TX12" fmla="*/ 50 w 56"/>
              <a:gd name="TY12" fmla="*/ 22 h 65"/>
              <a:gd name="TX13" fmla="*/ 35 w 56"/>
              <a:gd name="TY13" fmla="*/ 22 h 65"/>
              <a:gd name="TX14" fmla="*/ 32 w 56"/>
              <a:gd name="TY14" fmla="*/ 19 h 65"/>
              <a:gd name="TX15" fmla="*/ 32 w 56"/>
              <a:gd name="TY15" fmla="*/ 4 h 65"/>
              <a:gd name="TX16" fmla="*/ 4 w 56"/>
              <a:gd name="TY16" fmla="*/ 4 h 65"/>
              <a:gd name="TX17" fmla="*/ 4 w 56"/>
              <a:gd name="TY17" fmla="*/ 59 h 65"/>
              <a:gd name="TX18" fmla="*/ 50 w 56"/>
              <a:gd name="TY18" fmla="*/ 59 h 65"/>
              <a:gd name="TX19" fmla="*/ 50 w 56"/>
              <a:gd name="TY19" fmla="*/ 22 h 65"/>
              <a:gd name="TX21" fmla="*/ 32 w 56"/>
              <a:gd name="TY21" fmla="*/ 32 h 65"/>
              <a:gd name="TX22" fmla="*/ 32 w 56"/>
              <a:gd name="TY22" fmla="*/ 45 h 65"/>
              <a:gd name="TX23" fmla="*/ 27 w 56"/>
              <a:gd name="TY23" fmla="*/ 50 h 65"/>
              <a:gd name="TX24" fmla="*/ 13 w 56"/>
              <a:gd name="TY24" fmla="*/ 50 h 65"/>
              <a:gd name="TX25" fmla="*/ 9 w 56"/>
              <a:gd name="TY25" fmla="*/ 45 h 65"/>
              <a:gd name="TX26" fmla="*/ 9 w 56"/>
              <a:gd name="TY26" fmla="*/ 32 h 65"/>
              <a:gd name="TX27" fmla="*/ 13 w 56"/>
              <a:gd name="TY27" fmla="*/ 27 h 65"/>
              <a:gd name="TX28" fmla="*/ 27 w 56"/>
              <a:gd name="TY28" fmla="*/ 27 h 65"/>
              <a:gd name="TX29" fmla="*/ 32 w 56"/>
              <a:gd name="TY29" fmla="*/ 32 h 65"/>
              <a:gd name="TX31" fmla="*/ 45 w 56"/>
              <a:gd name="TY31" fmla="*/ 28 h 65"/>
              <a:gd name="TX32" fmla="*/ 45 w 56"/>
              <a:gd name="TY32" fmla="*/ 49 h 65"/>
              <a:gd name="TX33" fmla="*/ 45 w 56"/>
              <a:gd name="TY33" fmla="*/ 50 h 65"/>
              <a:gd name="TX34" fmla="*/ 44 w 56"/>
              <a:gd name="TY34" fmla="*/ 50 h 65"/>
              <a:gd name="TX35" fmla="*/ 43 w 56"/>
              <a:gd name="TY35" fmla="*/ 50 h 65"/>
              <a:gd name="TX36" fmla="*/ 34 w 56"/>
              <a:gd name="TY36" fmla="*/ 40 h 65"/>
              <a:gd name="TX37" fmla="*/ 34 w 56"/>
              <a:gd name="TY37" fmla="*/ 37 h 65"/>
              <a:gd name="TX38" fmla="*/ 43 w 56"/>
              <a:gd name="TY38" fmla="*/ 27 h 65"/>
              <a:gd name="TX39" fmla="*/ 44 w 56"/>
              <a:gd name="TY39" fmla="*/ 27 h 65"/>
              <a:gd name="TX40" fmla="*/ 45 w 56"/>
              <a:gd name="TY40" fmla="*/ 27 h 65"/>
              <a:gd name="TX41" fmla="*/ 45 w 56"/>
              <a:gd name="TY41" fmla="*/ 28 h 65"/>
              <a:gd name="TX43" fmla="*/ 36 w 56"/>
              <a:gd name="TY43" fmla="*/ 18 h 65"/>
              <a:gd name="TX44" fmla="*/ 50 w 56"/>
              <a:gd name="TY44" fmla="*/ 18 h 65"/>
              <a:gd name="TX45" fmla="*/ 49 w 56"/>
              <a:gd name="TY45" fmla="*/ 16 h 65"/>
              <a:gd name="TX46" fmla="*/ 38 w 56"/>
              <a:gd name="TY46" fmla="*/ 5 h 65"/>
              <a:gd name="TX47" fmla="*/ 36 w 56"/>
              <a:gd name="TY47" fmla="*/ 4 h 65"/>
              <a:gd name="TX48" fmla="*/ 36 w 56"/>
              <a:gd name="TY48" fmla="*/ 18 h 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</a:cxnLst>
            <a:rect l="l" t="t" r="r" b="b"/>
            <a:pathLst>
              <a:path w="56" h="65">
                <a:moveTo>
                  <a:pt x="55" y="19"/>
                </a:moveTo>
                <a:cubicBezTo>
                  <a:pt x="55" y="60"/>
                  <a:pt x="55" y="60"/>
                  <a:pt x="55" y="60"/>
                </a:cubicBezTo>
                <a:cubicBezTo>
                  <a:pt x="55" y="62"/>
                  <a:pt x="53" y="64"/>
                  <a:pt x="51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1"/>
                  <a:pt x="41" y="2"/>
                </a:cubicBezTo>
                <a:cubicBezTo>
                  <a:pt x="52" y="13"/>
                  <a:pt x="52" y="13"/>
                  <a:pt x="52" y="13"/>
                </a:cubicBezTo>
                <a:cubicBezTo>
                  <a:pt x="53" y="14"/>
                  <a:pt x="55" y="17"/>
                  <a:pt x="55" y="19"/>
                </a:cubicBezTo>
                <a:close/>
                <a:moveTo>
                  <a:pt x="50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3" y="22"/>
                  <a:pt x="32" y="21"/>
                  <a:pt x="32" y="19"/>
                </a:cubicBezTo>
                <a:cubicBezTo>
                  <a:pt x="32" y="4"/>
                  <a:pt x="32" y="4"/>
                  <a:pt x="32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50" y="59"/>
                  <a:pt x="50" y="59"/>
                  <a:pt x="50" y="59"/>
                </a:cubicBezTo>
                <a:lnTo>
                  <a:pt x="50" y="22"/>
                </a:lnTo>
                <a:close/>
                <a:moveTo>
                  <a:pt x="32" y="32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8"/>
                  <a:pt x="30" y="50"/>
                  <a:pt x="27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1" y="50"/>
                  <a:pt x="9" y="48"/>
                  <a:pt x="9" y="45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29"/>
                  <a:pt x="11" y="27"/>
                  <a:pt x="13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7"/>
                  <a:pt x="32" y="29"/>
                  <a:pt x="32" y="32"/>
                </a:cubicBezTo>
                <a:close/>
                <a:moveTo>
                  <a:pt x="45" y="28"/>
                </a:moveTo>
                <a:cubicBezTo>
                  <a:pt x="45" y="49"/>
                  <a:pt x="45" y="49"/>
                  <a:pt x="45" y="49"/>
                </a:cubicBezTo>
                <a:cubicBezTo>
                  <a:pt x="45" y="49"/>
                  <a:pt x="45" y="50"/>
                  <a:pt x="45" y="50"/>
                </a:cubicBezTo>
                <a:cubicBezTo>
                  <a:pt x="45" y="50"/>
                  <a:pt x="44" y="50"/>
                  <a:pt x="44" y="50"/>
                </a:cubicBezTo>
                <a:cubicBezTo>
                  <a:pt x="44" y="50"/>
                  <a:pt x="44" y="50"/>
                  <a:pt x="43" y="5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37"/>
                  <a:pt x="34" y="37"/>
                  <a:pt x="34" y="37"/>
                </a:cubicBezTo>
                <a:cubicBezTo>
                  <a:pt x="43" y="27"/>
                  <a:pt x="43" y="27"/>
                  <a:pt x="43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5" y="27"/>
                  <a:pt x="45" y="27"/>
                </a:cubicBezTo>
                <a:cubicBezTo>
                  <a:pt x="45" y="27"/>
                  <a:pt x="45" y="28"/>
                  <a:pt x="45" y="28"/>
                </a:cubicBezTo>
                <a:close/>
                <a:moveTo>
                  <a:pt x="36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7"/>
                  <a:pt x="49" y="17"/>
                  <a:pt x="49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6" y="4"/>
                </a:cubicBezTo>
                <a:lnTo>
                  <a:pt x="36" y="18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形状 89"/>
          <p:cNvSpPr/>
          <p:nvPr/>
        </p:nvSpPr>
        <p:spPr>
          <a:xfrm>
            <a:off x="8862630" y="3059140"/>
            <a:ext cx="488086" cy="569700"/>
          </a:xfrm>
          <a:custGeom>
            <a:avLst/>
            <a:gdLst>
              <a:gd name="TX0" fmla="*/ 55 w 56"/>
              <a:gd name="TY0" fmla="*/ 19 h 65"/>
              <a:gd name="TX1" fmla="*/ 55 w 56"/>
              <a:gd name="TY1" fmla="*/ 60 h 65"/>
              <a:gd name="TX2" fmla="*/ 51 w 56"/>
              <a:gd name="TY2" fmla="*/ 64 h 65"/>
              <a:gd name="TX3" fmla="*/ 3 w 56"/>
              <a:gd name="TY3" fmla="*/ 64 h 65"/>
              <a:gd name="TX4" fmla="*/ 0 w 56"/>
              <a:gd name="TY4" fmla="*/ 60 h 65"/>
              <a:gd name="TX5" fmla="*/ 0 w 56"/>
              <a:gd name="TY5" fmla="*/ 3 h 65"/>
              <a:gd name="TX6" fmla="*/ 3 w 56"/>
              <a:gd name="TY6" fmla="*/ 0 h 65"/>
              <a:gd name="TX7" fmla="*/ 35 w 56"/>
              <a:gd name="TY7" fmla="*/ 0 h 65"/>
              <a:gd name="TX8" fmla="*/ 41 w 56"/>
              <a:gd name="TY8" fmla="*/ 2 h 65"/>
              <a:gd name="TX9" fmla="*/ 52 w 56"/>
              <a:gd name="TY9" fmla="*/ 13 h 65"/>
              <a:gd name="TX10" fmla="*/ 55 w 56"/>
              <a:gd name="TY10" fmla="*/ 19 h 65"/>
              <a:gd name="TX12" fmla="*/ 50 w 56"/>
              <a:gd name="TY12" fmla="*/ 22 h 65"/>
              <a:gd name="TX13" fmla="*/ 35 w 56"/>
              <a:gd name="TY13" fmla="*/ 22 h 65"/>
              <a:gd name="TX14" fmla="*/ 32 w 56"/>
              <a:gd name="TY14" fmla="*/ 19 h 65"/>
              <a:gd name="TX15" fmla="*/ 32 w 56"/>
              <a:gd name="TY15" fmla="*/ 4 h 65"/>
              <a:gd name="TX16" fmla="*/ 4 w 56"/>
              <a:gd name="TY16" fmla="*/ 4 h 65"/>
              <a:gd name="TX17" fmla="*/ 4 w 56"/>
              <a:gd name="TY17" fmla="*/ 59 h 65"/>
              <a:gd name="TX18" fmla="*/ 50 w 56"/>
              <a:gd name="TY18" fmla="*/ 59 h 65"/>
              <a:gd name="TX19" fmla="*/ 50 w 56"/>
              <a:gd name="TY19" fmla="*/ 22 h 65"/>
              <a:gd name="TX21" fmla="*/ 9 w 56"/>
              <a:gd name="TY21" fmla="*/ 29 h 65"/>
              <a:gd name="TX22" fmla="*/ 16 w 56"/>
              <a:gd name="TY22" fmla="*/ 22 h 65"/>
              <a:gd name="TX23" fmla="*/ 23 w 56"/>
              <a:gd name="TY23" fmla="*/ 29 h 65"/>
              <a:gd name="TX24" fmla="*/ 16 w 56"/>
              <a:gd name="TY24" fmla="*/ 36 h 65"/>
              <a:gd name="TX25" fmla="*/ 9 w 56"/>
              <a:gd name="TY25" fmla="*/ 29 h 65"/>
              <a:gd name="TX27" fmla="*/ 45 w 56"/>
              <a:gd name="TY27" fmla="*/ 54 h 65"/>
              <a:gd name="TX28" fmla="*/ 9 w 56"/>
              <a:gd name="TY28" fmla="*/ 54 h 65"/>
              <a:gd name="TX29" fmla="*/ 9 w 56"/>
              <a:gd name="TY29" fmla="*/ 48 h 65"/>
              <a:gd name="TX30" fmla="*/ 16 w 56"/>
              <a:gd name="TY30" fmla="*/ 41 h 65"/>
              <a:gd name="TX31" fmla="*/ 20 w 56"/>
              <a:gd name="TY31" fmla="*/ 45 h 65"/>
              <a:gd name="TX32" fmla="*/ 34 w 56"/>
              <a:gd name="TY32" fmla="*/ 32 h 65"/>
              <a:gd name="TX33" fmla="*/ 45 w 56"/>
              <a:gd name="TY33" fmla="*/ 43 h 65"/>
              <a:gd name="TX34" fmla="*/ 45 w 56"/>
              <a:gd name="TY34" fmla="*/ 54 h 65"/>
              <a:gd name="TX36" fmla="*/ 36 w 56"/>
              <a:gd name="TY36" fmla="*/ 18 h 65"/>
              <a:gd name="TX37" fmla="*/ 50 w 56"/>
              <a:gd name="TY37" fmla="*/ 18 h 65"/>
              <a:gd name="TX38" fmla="*/ 49 w 56"/>
              <a:gd name="TY38" fmla="*/ 16 h 65"/>
              <a:gd name="TX39" fmla="*/ 38 w 56"/>
              <a:gd name="TY39" fmla="*/ 5 h 65"/>
              <a:gd name="TX40" fmla="*/ 36 w 56"/>
              <a:gd name="TY40" fmla="*/ 4 h 65"/>
              <a:gd name="TX41" fmla="*/ 36 w 56"/>
              <a:gd name="TY41" fmla="*/ 18 h 6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</a:cxnLst>
            <a:rect l="l" t="t" r="r" b="b"/>
            <a:pathLst>
              <a:path w="56" h="65">
                <a:moveTo>
                  <a:pt x="55" y="19"/>
                </a:moveTo>
                <a:cubicBezTo>
                  <a:pt x="55" y="60"/>
                  <a:pt x="55" y="60"/>
                  <a:pt x="55" y="60"/>
                </a:cubicBezTo>
                <a:cubicBezTo>
                  <a:pt x="55" y="62"/>
                  <a:pt x="53" y="64"/>
                  <a:pt x="51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1"/>
                  <a:pt x="41" y="2"/>
                </a:cubicBezTo>
                <a:cubicBezTo>
                  <a:pt x="52" y="13"/>
                  <a:pt x="52" y="13"/>
                  <a:pt x="52" y="13"/>
                </a:cubicBezTo>
                <a:cubicBezTo>
                  <a:pt x="53" y="14"/>
                  <a:pt x="55" y="17"/>
                  <a:pt x="55" y="19"/>
                </a:cubicBezTo>
                <a:close/>
                <a:moveTo>
                  <a:pt x="50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3" y="22"/>
                  <a:pt x="32" y="21"/>
                  <a:pt x="32" y="19"/>
                </a:cubicBezTo>
                <a:cubicBezTo>
                  <a:pt x="32" y="4"/>
                  <a:pt x="32" y="4"/>
                  <a:pt x="32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50" y="59"/>
                  <a:pt x="50" y="59"/>
                  <a:pt x="50" y="59"/>
                </a:cubicBezTo>
                <a:lnTo>
                  <a:pt x="50" y="22"/>
                </a:lnTo>
                <a:close/>
                <a:moveTo>
                  <a:pt x="9" y="29"/>
                </a:moveTo>
                <a:cubicBezTo>
                  <a:pt x="9" y="25"/>
                  <a:pt x="12" y="22"/>
                  <a:pt x="16" y="22"/>
                </a:cubicBezTo>
                <a:cubicBezTo>
                  <a:pt x="20" y="22"/>
                  <a:pt x="23" y="25"/>
                  <a:pt x="23" y="29"/>
                </a:cubicBezTo>
                <a:cubicBezTo>
                  <a:pt x="23" y="33"/>
                  <a:pt x="20" y="36"/>
                  <a:pt x="16" y="36"/>
                </a:cubicBezTo>
                <a:cubicBezTo>
                  <a:pt x="12" y="36"/>
                  <a:pt x="9" y="33"/>
                  <a:pt x="9" y="29"/>
                </a:cubicBezTo>
                <a:close/>
                <a:moveTo>
                  <a:pt x="45" y="54"/>
                </a:moveTo>
                <a:cubicBezTo>
                  <a:pt x="9" y="54"/>
                  <a:pt x="9" y="54"/>
                  <a:pt x="9" y="54"/>
                </a:cubicBezTo>
                <a:cubicBezTo>
                  <a:pt x="9" y="48"/>
                  <a:pt x="9" y="48"/>
                  <a:pt x="9" y="48"/>
                </a:cubicBezTo>
                <a:cubicBezTo>
                  <a:pt x="16" y="41"/>
                  <a:pt x="16" y="41"/>
                  <a:pt x="16" y="41"/>
                </a:cubicBezTo>
                <a:cubicBezTo>
                  <a:pt x="20" y="45"/>
                  <a:pt x="20" y="45"/>
                  <a:pt x="20" y="45"/>
                </a:cubicBezTo>
                <a:cubicBezTo>
                  <a:pt x="34" y="32"/>
                  <a:pt x="34" y="32"/>
                  <a:pt x="34" y="32"/>
                </a:cubicBezTo>
                <a:cubicBezTo>
                  <a:pt x="45" y="43"/>
                  <a:pt x="45" y="43"/>
                  <a:pt x="45" y="43"/>
                </a:cubicBezTo>
                <a:lnTo>
                  <a:pt x="45" y="54"/>
                </a:lnTo>
                <a:close/>
                <a:moveTo>
                  <a:pt x="36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7"/>
                  <a:pt x="49" y="17"/>
                  <a:pt x="49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6" y="4"/>
                </a:cubicBezTo>
                <a:lnTo>
                  <a:pt x="36" y="18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0029A3-D378-1FB3-DBC3-0CC01F80E76A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79B0C6-07C0-3E09-3F12-024AD0C69437}"/>
              </a:ext>
            </a:extLst>
          </p:cNvPr>
          <p:cNvSpPr txBox="1"/>
          <p:nvPr/>
        </p:nvSpPr>
        <p:spPr>
          <a:xfrm>
            <a:off x="5192551" y="3912726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商品搜索功能、购物车页面、专属爱豆页面、我的页面的具体实现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3AC78D-467D-10C3-F2EA-C0469180E50B}"/>
              </a:ext>
            </a:extLst>
          </p:cNvPr>
          <p:cNvSpPr txBox="1"/>
          <p:nvPr/>
        </p:nvSpPr>
        <p:spPr>
          <a:xfrm>
            <a:off x="8802910" y="3961056"/>
            <a:ext cx="258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订单系统，仓库系统，管理系统的具体实现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711F5A-CFDD-B495-E6CD-BBAECB86B921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项目计划</a:t>
            </a:r>
            <a:endParaRPr lang="en-US" altLang="zh-CN" sz="2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-9940" y="-4492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 descr="图片包含 游戏机, 光盘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8" t="13618" r="31167" b="13370"/>
          <a:stretch>
            <a:fillRect/>
          </a:stretch>
        </p:blipFill>
        <p:spPr>
          <a:xfrm>
            <a:off x="6682679" y="0"/>
            <a:ext cx="5519260" cy="6858000"/>
          </a:xfrm>
          <a:prstGeom prst="rect">
            <a:avLst/>
          </a:prstGeom>
        </p:spPr>
      </p:pic>
      <p:sp>
        <p:nvSpPr>
          <p:cNvPr id="8" name="AutoShape 108"/>
          <p:cNvSpPr/>
          <p:nvPr/>
        </p:nvSpPr>
        <p:spPr bwMode="auto">
          <a:xfrm rot="5400000">
            <a:off x="268284" y="265870"/>
            <a:ext cx="274944" cy="268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711" y="0"/>
                </a:moveTo>
                <a:cubicBezTo>
                  <a:pt x="20953" y="0"/>
                  <a:pt x="21161" y="105"/>
                  <a:pt x="21338" y="317"/>
                </a:cubicBezTo>
                <a:cubicBezTo>
                  <a:pt x="21514" y="525"/>
                  <a:pt x="21599" y="778"/>
                  <a:pt x="21599" y="1066"/>
                </a:cubicBezTo>
                <a:lnTo>
                  <a:pt x="21599" y="4118"/>
                </a:lnTo>
                <a:cubicBezTo>
                  <a:pt x="21599" y="4409"/>
                  <a:pt x="21514" y="4661"/>
                  <a:pt x="21338" y="4870"/>
                </a:cubicBezTo>
                <a:cubicBezTo>
                  <a:pt x="21161" y="5084"/>
                  <a:pt x="20953" y="5190"/>
                  <a:pt x="20711" y="5190"/>
                </a:cubicBezTo>
                <a:lnTo>
                  <a:pt x="913" y="5190"/>
                </a:lnTo>
                <a:cubicBezTo>
                  <a:pt x="656" y="5190"/>
                  <a:pt x="440" y="5084"/>
                  <a:pt x="261" y="4870"/>
                </a:cubicBezTo>
                <a:cubicBezTo>
                  <a:pt x="85" y="4661"/>
                  <a:pt x="0" y="4409"/>
                  <a:pt x="0" y="4118"/>
                </a:cubicBezTo>
                <a:lnTo>
                  <a:pt x="0" y="1066"/>
                </a:lnTo>
                <a:cubicBezTo>
                  <a:pt x="0" y="778"/>
                  <a:pt x="85" y="525"/>
                  <a:pt x="261" y="317"/>
                </a:cubicBezTo>
                <a:cubicBezTo>
                  <a:pt x="438" y="105"/>
                  <a:pt x="653" y="0"/>
                  <a:pt x="913" y="0"/>
                </a:cubicBezTo>
                <a:lnTo>
                  <a:pt x="20711" y="0"/>
                </a:lnTo>
                <a:close/>
                <a:moveTo>
                  <a:pt x="20711" y="8213"/>
                </a:moveTo>
                <a:cubicBezTo>
                  <a:pt x="20953" y="8213"/>
                  <a:pt x="21161" y="8316"/>
                  <a:pt x="21338" y="8527"/>
                </a:cubicBezTo>
                <a:cubicBezTo>
                  <a:pt x="21514" y="8742"/>
                  <a:pt x="21599" y="8985"/>
                  <a:pt x="21599" y="9264"/>
                </a:cubicBezTo>
                <a:lnTo>
                  <a:pt x="21599" y="12331"/>
                </a:lnTo>
                <a:cubicBezTo>
                  <a:pt x="21599" y="12622"/>
                  <a:pt x="21514" y="12872"/>
                  <a:pt x="21338" y="13078"/>
                </a:cubicBezTo>
                <a:cubicBezTo>
                  <a:pt x="21161" y="13286"/>
                  <a:pt x="20953" y="13389"/>
                  <a:pt x="20711" y="13389"/>
                </a:cubicBezTo>
                <a:lnTo>
                  <a:pt x="913" y="13389"/>
                </a:lnTo>
                <a:cubicBezTo>
                  <a:pt x="656" y="13389"/>
                  <a:pt x="440" y="13283"/>
                  <a:pt x="261" y="13069"/>
                </a:cubicBezTo>
                <a:cubicBezTo>
                  <a:pt x="85" y="12860"/>
                  <a:pt x="0" y="12613"/>
                  <a:pt x="0" y="12331"/>
                </a:cubicBezTo>
                <a:lnTo>
                  <a:pt x="0" y="9265"/>
                </a:lnTo>
                <a:cubicBezTo>
                  <a:pt x="0" y="8977"/>
                  <a:pt x="85" y="8730"/>
                  <a:pt x="261" y="8521"/>
                </a:cubicBezTo>
                <a:cubicBezTo>
                  <a:pt x="438" y="8316"/>
                  <a:pt x="653" y="8213"/>
                  <a:pt x="913" y="8213"/>
                </a:cubicBezTo>
                <a:lnTo>
                  <a:pt x="20711" y="8213"/>
                </a:lnTo>
                <a:close/>
                <a:moveTo>
                  <a:pt x="20711" y="16412"/>
                </a:moveTo>
                <a:cubicBezTo>
                  <a:pt x="20953" y="16412"/>
                  <a:pt x="21161" y="16514"/>
                  <a:pt x="21338" y="16726"/>
                </a:cubicBezTo>
                <a:cubicBezTo>
                  <a:pt x="21514" y="16940"/>
                  <a:pt x="21599" y="17190"/>
                  <a:pt x="21599" y="17478"/>
                </a:cubicBezTo>
                <a:lnTo>
                  <a:pt x="21599" y="20504"/>
                </a:lnTo>
                <a:cubicBezTo>
                  <a:pt x="21599" y="20812"/>
                  <a:pt x="21514" y="21071"/>
                  <a:pt x="21338" y="21282"/>
                </a:cubicBezTo>
                <a:cubicBezTo>
                  <a:pt x="21161" y="21494"/>
                  <a:pt x="20953" y="21599"/>
                  <a:pt x="20711" y="21599"/>
                </a:cubicBezTo>
                <a:lnTo>
                  <a:pt x="913" y="21599"/>
                </a:lnTo>
                <a:cubicBezTo>
                  <a:pt x="656" y="21599"/>
                  <a:pt x="440" y="21494"/>
                  <a:pt x="261" y="21282"/>
                </a:cubicBezTo>
                <a:cubicBezTo>
                  <a:pt x="85" y="21071"/>
                  <a:pt x="0" y="20812"/>
                  <a:pt x="0" y="20504"/>
                </a:cubicBezTo>
                <a:lnTo>
                  <a:pt x="0" y="17478"/>
                </a:lnTo>
                <a:cubicBezTo>
                  <a:pt x="0" y="17190"/>
                  <a:pt x="85" y="16940"/>
                  <a:pt x="261" y="16726"/>
                </a:cubicBezTo>
                <a:cubicBezTo>
                  <a:pt x="438" y="16514"/>
                  <a:pt x="653" y="16412"/>
                  <a:pt x="913" y="16412"/>
                </a:cubicBezTo>
                <a:lnTo>
                  <a:pt x="20711" y="164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1450">
              <a:defRPr/>
            </a:pPr>
            <a:endParaRPr lang="es-ES" sz="1050" dirty="0"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 flipV="1"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WORK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8061" y="2336393"/>
            <a:ext cx="723775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6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52073" y="3644911"/>
            <a:ext cx="1190392" cy="45720"/>
            <a:chOff x="1652073" y="3644911"/>
            <a:chExt cx="1190392" cy="45720"/>
          </a:xfrm>
        </p:grpSpPr>
        <p:sp>
          <p:nvSpPr>
            <p:cNvPr id="16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548774" y="4043188"/>
            <a:ext cx="3715582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 eaLnBrk="0"/>
            <a:r>
              <a:rPr lang="en-US" altLang="ko-KR" dirty="0">
                <a:solidFill>
                  <a:schemeClr val="bg1"/>
                </a:solidFill>
                <a:cs typeface="+mn-ea"/>
                <a:sym typeface="+mn-lt"/>
              </a:rPr>
              <a:t>日  期：20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16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日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641266" y="169090"/>
            <a:ext cx="123490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F8F8F3"/>
                </a:solidFill>
                <a:cs typeface="+mn-ea"/>
                <a:sym typeface="+mn-lt"/>
              </a:rPr>
              <a:t>HOME                              ABOUT                          COMANY                              ADOPT                                  CONTACT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9940" y="-4492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r="27011"/>
          <a:stretch>
            <a:fillRect/>
          </a:stretch>
        </p:blipFill>
        <p:spPr>
          <a:xfrm>
            <a:off x="5052391" y="441590"/>
            <a:ext cx="7139609" cy="597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98965" y="2534478"/>
            <a:ext cx="593035" cy="1659835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ONE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4800" y="2103591"/>
            <a:ext cx="4998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600" dirty="0">
                <a:solidFill>
                  <a:schemeClr val="bg1"/>
                </a:solidFill>
                <a:cs typeface="+mn-ea"/>
                <a:sym typeface="+mn-lt"/>
              </a:rPr>
              <a:t>项目介绍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834346" y="3426754"/>
            <a:ext cx="1190392" cy="45720"/>
            <a:chOff x="1652073" y="3644911"/>
            <a:chExt cx="1190392" cy="45720"/>
          </a:xfrm>
        </p:grpSpPr>
        <p:sp>
          <p:nvSpPr>
            <p:cNvPr id="11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67E54E9-0B61-F4B8-46CE-00302C6706E4}"/>
              </a:ext>
            </a:extLst>
          </p:cNvPr>
          <p:cNvSpPr txBox="1"/>
          <p:nvPr/>
        </p:nvSpPr>
        <p:spPr>
          <a:xfrm>
            <a:off x="1174766" y="2965365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Project Introduction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0017" y="237674"/>
            <a:ext cx="6278217" cy="6611098"/>
            <a:chOff x="-19037" y="246902"/>
            <a:chExt cx="6278217" cy="6611098"/>
          </a:xfrm>
        </p:grpSpPr>
        <p:pic>
          <p:nvPicPr>
            <p:cNvPr id="4" name="图片 3" descr="图片包含 游戏机, 光盘&#10;&#10;描述已自动生成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2" t="2045" r="39754" b="51866"/>
            <a:stretch>
              <a:fillRect/>
            </a:stretch>
          </p:blipFill>
          <p:spPr>
            <a:xfrm flipH="1">
              <a:off x="-19037" y="246902"/>
              <a:ext cx="6278217" cy="661109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5517794"/>
              <a:ext cx="642730" cy="13402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3" name="PA_库_矩形 8">
            <a:extLst>
              <a:ext uri="{FF2B5EF4-FFF2-40B4-BE49-F238E27FC236}">
                <a16:creationId xmlns:a16="http://schemas.microsoft.com/office/drawing/2014/main" id="{BDABFC6A-5388-430F-7A93-635CF68CDF6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284563" y="1434085"/>
            <a:ext cx="59016" cy="93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PA_库_矩形 34">
            <a:extLst>
              <a:ext uri="{FF2B5EF4-FFF2-40B4-BE49-F238E27FC236}">
                <a16:creationId xmlns:a16="http://schemas.microsoft.com/office/drawing/2014/main" id="{AC2DDAFE-4182-71C6-CA8A-D934F11780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V="1">
            <a:off x="7655562" y="1388366"/>
            <a:ext cx="36851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PA_库_矩形 37">
            <a:extLst>
              <a:ext uri="{FF2B5EF4-FFF2-40B4-BE49-F238E27FC236}">
                <a16:creationId xmlns:a16="http://schemas.microsoft.com/office/drawing/2014/main" id="{777DA599-863D-1944-E7DD-AAC51DF9A8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314071" y="3693935"/>
            <a:ext cx="59016" cy="2307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PA_库_矩形 38">
            <a:extLst>
              <a:ext uri="{FF2B5EF4-FFF2-40B4-BE49-F238E27FC236}">
                <a16:creationId xmlns:a16="http://schemas.microsoft.com/office/drawing/2014/main" id="{D8DA530B-8CC0-29A7-4A7C-CBE7A680BC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52947" y="6048999"/>
            <a:ext cx="362014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PA_库_矩形 9">
            <a:extLst>
              <a:ext uri="{FF2B5EF4-FFF2-40B4-BE49-F238E27FC236}">
                <a16:creationId xmlns:a16="http://schemas.microsoft.com/office/drawing/2014/main" id="{DEDFEADD-9ABD-9B2C-F4D8-8E51E437B9B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665730" y="1140633"/>
            <a:ext cx="744323" cy="744323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PA_库_形状 367">
            <a:extLst>
              <a:ext uri="{FF2B5EF4-FFF2-40B4-BE49-F238E27FC236}">
                <a16:creationId xmlns:a16="http://schemas.microsoft.com/office/drawing/2014/main" id="{A70E8996-2304-C79B-D5CE-DD05C71863A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655562" y="1577657"/>
            <a:ext cx="1728001" cy="420628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l">
              <a:defRPr b="1" cap="all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项目介绍</a:t>
            </a:r>
            <a:endParaRPr sz="24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539FA1C-6AA5-6244-F638-A63B8DBBAC10}"/>
              </a:ext>
            </a:extLst>
          </p:cNvPr>
          <p:cNvSpPr txBox="1"/>
          <p:nvPr/>
        </p:nvSpPr>
        <p:spPr>
          <a:xfrm>
            <a:off x="7120244" y="2125246"/>
            <a:ext cx="42528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随着娱乐产业的发展，偶像文化在全球范围内迅速兴起。偶像的粉丝群体是一个庞大而活跃的社群，他们愿意为了支持自己喜爱的偶像而购买相关的产品。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这种粉丝经济的崛起催生了许多与偶像相关的商业项目，包括偶像周边商品的销售。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爱豆商城</a:t>
            </a:r>
            <a:r>
              <a:rPr lang="en-US" altLang="zh-CN" sz="2000" dirty="0">
                <a:latin typeface="Aptos" panose="020B0004020202020204" pitchFamily="34" charset="0"/>
                <a:ea typeface="楷体" panose="02010609060101010101" pitchFamily="49" charset="-122"/>
              </a:rPr>
              <a:t>App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是一个在线购物平台，专门为粉丝提供其偶像相关的商品。为偶像和相关品牌提供了一个直接连接粉丝并进行商品销售的渠道。</a:t>
            </a:r>
          </a:p>
          <a:p>
            <a:r>
              <a:rPr lang="zh-CN" altLang="en-US" dirty="0"/>
              <a:t>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ABCAB6-4587-FCA7-4332-1FDDC0C25E3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203FCC6-6D93-6379-EEBE-EFD5B0FFC6F5}"/>
              </a:ext>
            </a:extLst>
          </p:cNvPr>
          <p:cNvSpPr txBox="1"/>
          <p:nvPr/>
        </p:nvSpPr>
        <p:spPr>
          <a:xfrm>
            <a:off x="847104" y="47820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项目介绍</a:t>
            </a:r>
            <a:endParaRPr lang="en-US" altLang="zh-CN" sz="28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5" grpId="0" autoUpdateAnimBg="0"/>
      <p:bldP spid="16" grpId="0" autoUpdateAnimBg="0"/>
      <p:bldP spid="19" grpId="0" autoUpdateAnimBg="0"/>
      <p:bldP spid="20" grpId="0" autoUpdateAnimBg="0"/>
      <p:bldP spid="21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光盘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4" t="43333" r="34056" b="2898"/>
          <a:stretch>
            <a:fillRect/>
          </a:stretch>
        </p:blipFill>
        <p:spPr>
          <a:xfrm>
            <a:off x="6050045" y="-1"/>
            <a:ext cx="6141955" cy="609268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85204" y="3211978"/>
            <a:ext cx="3070823" cy="429861"/>
            <a:chOff x="1289536" y="4872715"/>
            <a:chExt cx="3070823" cy="429861"/>
          </a:xfrm>
        </p:grpSpPr>
        <p:sp>
          <p:nvSpPr>
            <p:cNvPr id="4" name="文本框 3"/>
            <p:cNvSpPr txBox="1"/>
            <p:nvPr/>
          </p:nvSpPr>
          <p:spPr>
            <a:xfrm>
              <a:off x="1289536" y="4872715"/>
              <a:ext cx="954107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/>
                  </a:solidFill>
                  <a:cs typeface="+mn-ea"/>
                  <a:sym typeface="+mn-lt"/>
                </a:rPr>
                <a:t>前端：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47513" y="4872715"/>
              <a:ext cx="2312846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/>
              </a:lvl1pPr>
            </a:lstStyle>
            <a:p>
              <a:r>
                <a:rPr lang="zh-CN" altLang="en-US" sz="2000" dirty="0">
                  <a:solidFill>
                    <a:schemeClr val="accent2"/>
                  </a:solidFill>
                  <a:cs typeface="+mn-ea"/>
                  <a:sym typeface="+mn-lt"/>
                </a:rPr>
                <a:t>夏紫微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45073" y="4429156"/>
            <a:ext cx="3109477" cy="429862"/>
            <a:chOff x="1317967" y="4875145"/>
            <a:chExt cx="3109477" cy="429862"/>
          </a:xfrm>
        </p:grpSpPr>
        <p:sp>
          <p:nvSpPr>
            <p:cNvPr id="8" name="文本框 7"/>
            <p:cNvSpPr txBox="1"/>
            <p:nvPr/>
          </p:nvSpPr>
          <p:spPr>
            <a:xfrm>
              <a:off x="1317967" y="4875146"/>
              <a:ext cx="954107" cy="429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/>
                  </a:solidFill>
                  <a:cs typeface="+mn-ea"/>
                  <a:sym typeface="+mn-lt"/>
                </a:rPr>
                <a:t>后端：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14598" y="4875145"/>
              <a:ext cx="2312846" cy="429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200"/>
              </a:lvl1pPr>
            </a:lstStyle>
            <a:p>
              <a:r>
                <a:rPr lang="zh-CN" altLang="en-US" sz="2000" dirty="0">
                  <a:solidFill>
                    <a:schemeClr val="accent2"/>
                  </a:solidFill>
                  <a:cs typeface="+mn-ea"/>
                  <a:sym typeface="+mn-lt"/>
                </a:rPr>
                <a:t>姚若兰   薛若雨</a:t>
              </a:r>
            </a:p>
          </p:txBody>
        </p:sp>
      </p:grpSp>
      <p:sp>
        <p:nvSpPr>
          <p:cNvPr id="17" name="Shape 2587"/>
          <p:cNvSpPr/>
          <p:nvPr/>
        </p:nvSpPr>
        <p:spPr>
          <a:xfrm>
            <a:off x="1595199" y="4001192"/>
            <a:ext cx="298688" cy="298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18" name="Shape 2588"/>
          <p:cNvSpPr/>
          <p:nvPr/>
        </p:nvSpPr>
        <p:spPr>
          <a:xfrm>
            <a:off x="1595199" y="2746562"/>
            <a:ext cx="298688" cy="271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8155" y="1760153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团队介绍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485204" y="1566305"/>
            <a:ext cx="698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B5C2A75-B5C2-DDE0-0A8A-E5846B22C173}"/>
              </a:ext>
            </a:extLst>
          </p:cNvPr>
          <p:cNvSpPr/>
          <p:nvPr/>
        </p:nvSpPr>
        <p:spPr>
          <a:xfrm>
            <a:off x="732656" y="550912"/>
            <a:ext cx="3595125" cy="2143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2DC8D4-9EE6-5D9E-85E2-229550E16C2A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6B21AB-3FCF-A64B-C5F2-0D918B62583E}"/>
              </a:ext>
            </a:extLst>
          </p:cNvPr>
          <p:cNvSpPr txBox="1"/>
          <p:nvPr/>
        </p:nvSpPr>
        <p:spPr>
          <a:xfrm>
            <a:off x="731081" y="31431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团队介绍</a:t>
            </a:r>
            <a:endParaRPr lang="en-US" altLang="zh-CN" sz="2800" b="1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9940" y="-4492"/>
            <a:ext cx="12201939" cy="6862492"/>
          </a:xfrm>
          <a:prstGeom prst="rect">
            <a:avLst/>
          </a:prstGeom>
          <a:solidFill>
            <a:srgbClr val="254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0" r="27011"/>
          <a:stretch>
            <a:fillRect/>
          </a:stretch>
        </p:blipFill>
        <p:spPr>
          <a:xfrm>
            <a:off x="5052391" y="441590"/>
            <a:ext cx="7139609" cy="59748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98965" y="2534478"/>
            <a:ext cx="593035" cy="1659835"/>
          </a:xfrm>
          <a:prstGeom prst="rect">
            <a:avLst/>
          </a:prstGeom>
          <a:solidFill>
            <a:srgbClr val="ADC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522318" y="0"/>
            <a:ext cx="2185214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3000" b="1" dirty="0">
                <a:solidFill>
                  <a:srgbClr val="212C6A"/>
                </a:solidFill>
                <a:cs typeface="+mn-ea"/>
                <a:sym typeface="+mn-lt"/>
              </a:rPr>
              <a:t>TWO</a:t>
            </a:r>
            <a:endParaRPr lang="zh-CN" altLang="en-US" sz="13000" b="1" dirty="0">
              <a:solidFill>
                <a:srgbClr val="212C6A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74800" y="2103591"/>
            <a:ext cx="4998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spc="6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707346" y="3502581"/>
            <a:ext cx="1190392" cy="45720"/>
            <a:chOff x="1652073" y="3644911"/>
            <a:chExt cx="1190392" cy="45720"/>
          </a:xfrm>
        </p:grpSpPr>
        <p:sp>
          <p:nvSpPr>
            <p:cNvPr id="11" name="形状 4"/>
            <p:cNvSpPr/>
            <p:nvPr/>
          </p:nvSpPr>
          <p:spPr>
            <a:xfrm flipV="1">
              <a:off x="198735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形状 4"/>
            <p:cNvSpPr/>
            <p:nvPr/>
          </p:nvSpPr>
          <p:spPr>
            <a:xfrm flipV="1">
              <a:off x="1652073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形状 4"/>
            <p:cNvSpPr/>
            <p:nvPr/>
          </p:nvSpPr>
          <p:spPr>
            <a:xfrm flipV="1">
              <a:off x="265624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4" name="形状 4"/>
            <p:cNvSpPr/>
            <p:nvPr/>
          </p:nvSpPr>
          <p:spPr>
            <a:xfrm flipV="1">
              <a:off x="2320961" y="3644911"/>
              <a:ext cx="186224" cy="45720"/>
            </a:xfrm>
            <a:prstGeom prst="roundRect">
              <a:avLst>
                <a:gd name="adj" fmla="val 50000"/>
              </a:avLst>
            </a:prstGeom>
            <a:solidFill>
              <a:srgbClr val="FFF18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005719C-934B-FAE9-DA15-C973146D4E45}"/>
              </a:ext>
            </a:extLst>
          </p:cNvPr>
          <p:cNvSpPr txBox="1"/>
          <p:nvPr/>
        </p:nvSpPr>
        <p:spPr>
          <a:xfrm>
            <a:off x="966012" y="3037928"/>
            <a:ext cx="2418524" cy="2946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cs typeface="+mn-ea"/>
                <a:sym typeface="+mn-lt"/>
              </a:rPr>
              <a:t>System Design</a:t>
            </a:r>
            <a:endParaRPr lang="en-US" altLang="zh-CN" sz="1000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42EA52D2-34C1-C40F-EF19-10D6C0D45659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79341A8-77DF-64BD-EE61-FBB9152F75BD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架构设计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6E9C93-F57A-D523-F54E-D22D41362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36" y="573860"/>
            <a:ext cx="7436645" cy="6000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0" name="Rectangle 6"/>
          <p:cNvSpPr/>
          <p:nvPr/>
        </p:nvSpPr>
        <p:spPr bwMode="auto">
          <a:xfrm>
            <a:off x="1112206" y="1815994"/>
            <a:ext cx="2797312" cy="256258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>
                <a:lumMod val="95000"/>
              </a:schemeClr>
            </a:solidFill>
          </a:ln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103436" name="Oval 12"/>
          <p:cNvSpPr/>
          <p:nvPr/>
        </p:nvSpPr>
        <p:spPr bwMode="auto">
          <a:xfrm>
            <a:off x="1425985" y="1474301"/>
            <a:ext cx="576569" cy="566759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3437" name="Rectangle 13"/>
          <p:cNvSpPr/>
          <p:nvPr/>
        </p:nvSpPr>
        <p:spPr bwMode="auto">
          <a:xfrm>
            <a:off x="1506663" y="1517869"/>
            <a:ext cx="415212" cy="47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03466" name="Line 42"/>
          <p:cNvSpPr>
            <a:spLocks noChangeShapeType="1"/>
          </p:cNvSpPr>
          <p:nvPr/>
        </p:nvSpPr>
        <p:spPr bwMode="auto">
          <a:xfrm>
            <a:off x="1535909" y="5962651"/>
            <a:ext cx="9093993" cy="0"/>
          </a:xfrm>
          <a:prstGeom prst="line">
            <a:avLst/>
          </a:prstGeom>
          <a:noFill/>
          <a:ln w="19050" cap="rnd">
            <a:solidFill>
              <a:srgbClr val="A0AAB4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E8AAC8-34A2-E887-C5F3-C96123E8D04F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E28AFB-F78C-1857-BECE-F485201D249C}"/>
              </a:ext>
            </a:extLst>
          </p:cNvPr>
          <p:cNvSpPr txBox="1"/>
          <p:nvPr/>
        </p:nvSpPr>
        <p:spPr>
          <a:xfrm>
            <a:off x="742764" y="10772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界面设计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016D8-18A6-99D0-5C82-DFDB4DECD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50" y="572657"/>
            <a:ext cx="2455185" cy="5117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E2D57B-72EB-EFEE-23E8-217D232AE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26" y="572656"/>
            <a:ext cx="2511514" cy="5096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6C22C16-7960-B84E-A2E2-BEF587F603CF}"/>
              </a:ext>
            </a:extLst>
          </p:cNvPr>
          <p:cNvSpPr txBox="1"/>
          <p:nvPr/>
        </p:nvSpPr>
        <p:spPr>
          <a:xfrm>
            <a:off x="1324559" y="2382753"/>
            <a:ext cx="253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登录注册页面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进行登录或注册的操作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0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nimBg="1"/>
      <p:bldP spid="103466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B797294-061B-5380-D97A-FCF34B844D12}"/>
              </a:ext>
            </a:extLst>
          </p:cNvPr>
          <p:cNvSpPr/>
          <p:nvPr/>
        </p:nvSpPr>
        <p:spPr bwMode="auto">
          <a:xfrm>
            <a:off x="839930" y="1967377"/>
            <a:ext cx="3646461" cy="3425855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bg1">
                <a:lumMod val="95000"/>
              </a:schemeClr>
            </a:solidFill>
          </a:ln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E62AFE5B-D022-5D27-AD87-656D9BFE529C}"/>
              </a:ext>
            </a:extLst>
          </p:cNvPr>
          <p:cNvSpPr/>
          <p:nvPr/>
        </p:nvSpPr>
        <p:spPr bwMode="auto">
          <a:xfrm>
            <a:off x="1197071" y="1585010"/>
            <a:ext cx="677675" cy="660746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/>
            <a:endParaRPr lang="en-US" sz="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7ADF1434-C0F3-DA87-7BDA-5AF1CE7F8974}"/>
              </a:ext>
            </a:extLst>
          </p:cNvPr>
          <p:cNvSpPr/>
          <p:nvPr/>
        </p:nvSpPr>
        <p:spPr bwMode="auto">
          <a:xfrm>
            <a:off x="1321397" y="1616611"/>
            <a:ext cx="429024" cy="60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3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2646F892-879B-1586-505F-1DD69C0DA81A}"/>
              </a:ext>
            </a:extLst>
          </p:cNvPr>
          <p:cNvSpPr/>
          <p:nvPr/>
        </p:nvSpPr>
        <p:spPr bwMode="auto">
          <a:xfrm>
            <a:off x="5686362" y="2456353"/>
            <a:ext cx="1676068" cy="90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endParaRPr lang="en-US" sz="37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BB0CC08-A6D9-C9F6-572C-00D8F1F47A77}"/>
              </a:ext>
            </a:extLst>
          </p:cNvPr>
          <p:cNvSpPr/>
          <p:nvPr/>
        </p:nvSpPr>
        <p:spPr>
          <a:xfrm>
            <a:off x="744015" y="73834"/>
            <a:ext cx="3742377" cy="75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7262F74-F70A-FC4D-47F7-12DD8609B847}"/>
              </a:ext>
            </a:extLst>
          </p:cNvPr>
          <p:cNvSpPr txBox="1"/>
          <p:nvPr/>
        </p:nvSpPr>
        <p:spPr>
          <a:xfrm>
            <a:off x="699254" y="51977"/>
            <a:ext cx="3536197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cs typeface="+mn-ea"/>
                <a:sym typeface="+mn-lt"/>
              </a:rPr>
              <a:t>界面设计</a:t>
            </a:r>
            <a:endParaRPr lang="en-US" altLang="zh-CN" sz="2800" b="1" dirty="0">
              <a:cs typeface="+mn-ea"/>
              <a:sym typeface="+mn-lt"/>
            </a:endParaRPr>
          </a:p>
        </p:txBody>
      </p:sp>
      <p:sp>
        <p:nvSpPr>
          <p:cNvPr id="38" name="Line 42">
            <a:extLst>
              <a:ext uri="{FF2B5EF4-FFF2-40B4-BE49-F238E27FC236}">
                <a16:creationId xmlns:a16="http://schemas.microsoft.com/office/drawing/2014/main" id="{39F8CF47-EFED-056E-D17A-93706DA6A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5909" y="5962651"/>
            <a:ext cx="9093993" cy="0"/>
          </a:xfrm>
          <a:prstGeom prst="line">
            <a:avLst/>
          </a:prstGeom>
          <a:noFill/>
          <a:ln w="19050" cap="rnd">
            <a:solidFill>
              <a:srgbClr val="A0AAB4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400" dirty="0"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B811E54-7444-E5A6-6E2D-A7B4840171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30" y="449122"/>
            <a:ext cx="2634931" cy="528183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FADF649-5940-B1E9-9619-A233726836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15" y="449122"/>
            <a:ext cx="2755045" cy="5281837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1D32772-B2A2-AD21-3B51-E46012874A03}"/>
              </a:ext>
            </a:extLst>
          </p:cNvPr>
          <p:cNvSpPr txBox="1"/>
          <p:nvPr/>
        </p:nvSpPr>
        <p:spPr>
          <a:xfrm>
            <a:off x="981558" y="2449344"/>
            <a:ext cx="3585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Idol</a:t>
            </a:r>
            <a:r>
              <a:rPr lang="zh-CN" altLang="en-US" dirty="0">
                <a:solidFill>
                  <a:schemeClr val="bg1"/>
                </a:solidFill>
              </a:rPr>
              <a:t>页面：根据注册时选择的</a:t>
            </a:r>
            <a:r>
              <a:rPr lang="en-US" altLang="zh-CN" dirty="0">
                <a:solidFill>
                  <a:schemeClr val="bg1"/>
                </a:solidFill>
              </a:rPr>
              <a:t>idol</a:t>
            </a:r>
            <a:r>
              <a:rPr lang="zh-CN" altLang="en-US" dirty="0">
                <a:solidFill>
                  <a:schemeClr val="bg1"/>
                </a:solidFill>
              </a:rPr>
              <a:t>，向用户推荐相关内容。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商城页面：提供商品分类，方便用户按照不同类型或品类浏览商品。商品展示，包括商品的图片、名称、价格等信息，以及商品的详细描述。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千图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54F7F"/>
      </a:accent1>
      <a:accent2>
        <a:srgbClr val="212C6A"/>
      </a:accent2>
      <a:accent3>
        <a:srgbClr val="2B859C"/>
      </a:accent3>
      <a:accent4>
        <a:srgbClr val="254F7F"/>
      </a:accent4>
      <a:accent5>
        <a:srgbClr val="212C6A"/>
      </a:accent5>
      <a:accent6>
        <a:srgbClr val="2B859C"/>
      </a:accent6>
      <a:hlink>
        <a:srgbClr val="FFFFFF"/>
      </a:hlink>
      <a:folHlink>
        <a:srgbClr val="FFFFFF"/>
      </a:folHlink>
    </a:clrScheme>
    <a:fontScheme name="1e3zpwl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e3zpwl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504</Words>
  <Application>Microsoft Office PowerPoint</Application>
  <PresentationFormat>宽屏</PresentationFormat>
  <Paragraphs>101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楷体</vt:lpstr>
      <vt:lpstr>微软雅黑</vt:lpstr>
      <vt:lpstr>字魂58号-创中黑</vt:lpstr>
      <vt:lpstr>Aptos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年终汇报</dc:title>
  <dc:creator>第一PPT</dc:creator>
  <cp:keywords>www.1ppt.com</cp:keywords>
  <dc:description>www.1ppt.com</dc:description>
  <cp:lastModifiedBy>若雨 薛</cp:lastModifiedBy>
  <cp:revision>37</cp:revision>
  <dcterms:created xsi:type="dcterms:W3CDTF">2020-03-17T11:57:00Z</dcterms:created>
  <dcterms:modified xsi:type="dcterms:W3CDTF">2024-04-17T10:32:43Z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2F2054F3D590421994E86579C717A6C5_12</vt:lpwstr>
  </property>
  <property fmtid="{D5CDD505-2E9C-101B-9397-08002B2CF9AE}" pid="3" name="KSOProductBuildVer">
    <vt:lpwstr>2052-12.1.0.15374</vt:lpwstr>
  </property>
</Properties>
</file>